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24.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5"/>
  </p:notesMasterIdLst>
  <p:sldIdLst>
    <p:sldId id="256" r:id="rId2"/>
    <p:sldId id="258" r:id="rId3"/>
    <p:sldId id="285" r:id="rId4"/>
    <p:sldId id="318" r:id="rId5"/>
    <p:sldId id="340" r:id="rId6"/>
    <p:sldId id="257" r:id="rId7"/>
    <p:sldId id="304" r:id="rId8"/>
    <p:sldId id="348" r:id="rId9"/>
    <p:sldId id="349" r:id="rId10"/>
    <p:sldId id="346" r:id="rId11"/>
    <p:sldId id="319" r:id="rId12"/>
    <p:sldId id="320" r:id="rId13"/>
    <p:sldId id="324" r:id="rId14"/>
    <p:sldId id="325" r:id="rId15"/>
    <p:sldId id="326" r:id="rId16"/>
    <p:sldId id="327" r:id="rId17"/>
    <p:sldId id="333" r:id="rId18"/>
    <p:sldId id="321" r:id="rId19"/>
    <p:sldId id="322" r:id="rId20"/>
    <p:sldId id="323" r:id="rId21"/>
    <p:sldId id="328" r:id="rId22"/>
    <p:sldId id="341" r:id="rId23"/>
    <p:sldId id="329" r:id="rId24"/>
    <p:sldId id="330" r:id="rId25"/>
    <p:sldId id="331" r:id="rId26"/>
    <p:sldId id="332" r:id="rId27"/>
    <p:sldId id="334" r:id="rId28"/>
    <p:sldId id="335" r:id="rId29"/>
    <p:sldId id="336" r:id="rId30"/>
    <p:sldId id="337" r:id="rId31"/>
    <p:sldId id="338" r:id="rId32"/>
    <p:sldId id="339" r:id="rId33"/>
    <p:sldId id="351" r:id="rId34"/>
    <p:sldId id="370" r:id="rId35"/>
    <p:sldId id="369" r:id="rId36"/>
    <p:sldId id="371" r:id="rId37"/>
    <p:sldId id="367" r:id="rId38"/>
    <p:sldId id="366" r:id="rId39"/>
    <p:sldId id="365" r:id="rId40"/>
    <p:sldId id="364" r:id="rId41"/>
    <p:sldId id="372" r:id="rId42"/>
    <p:sldId id="362" r:id="rId43"/>
    <p:sldId id="361" r:id="rId44"/>
    <p:sldId id="378" r:id="rId45"/>
    <p:sldId id="377" r:id="rId46"/>
    <p:sldId id="352" r:id="rId47"/>
    <p:sldId id="374" r:id="rId48"/>
    <p:sldId id="355" r:id="rId49"/>
    <p:sldId id="356" r:id="rId50"/>
    <p:sldId id="357" r:id="rId51"/>
    <p:sldId id="358" r:id="rId52"/>
    <p:sldId id="359" r:id="rId53"/>
    <p:sldId id="284"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Didact Gothic" panose="00000500000000000000" pitchFamily="2" charset="0"/>
      <p:regular r:id="rId60"/>
    </p:embeddedFont>
    <p:embeddedFont>
      <p:font typeface="Julius Sans One" panose="020B0604020202020204" charset="0"/>
      <p:regular r:id="rId61"/>
    </p:embeddedFont>
    <p:embeddedFont>
      <p:font typeface="Questrial" pitchFamily="2"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FF05"/>
    <a:srgbClr val="000000"/>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41CB15-A1AB-586D-B0C5-D92D923C4CCA}" v="272" dt="2021-12-15T04:37:49.084"/>
    <p1510:client id="{1F4702BE-5873-D5D1-3260-BDF5B70AB6EC}" v="382" dt="2021-12-16T15:18:40.129"/>
    <p1510:client id="{23F33F7E-CD25-C906-C173-9928C43C4722}" v="64" dt="2021-12-16T15:03:09.757"/>
    <p1510:client id="{2B49701E-2AF9-DC67-FE57-C49C1ADED47D}" v="7" dt="2021-12-20T16:38:05.285"/>
    <p1510:client id="{3A1F0094-8A47-FAEE-D641-C03DA46BB6C2}" v="15" dt="2021-12-17T10:49:14.219"/>
    <p1510:client id="{4133E7F8-6FFB-9E98-D803-AA0BD7268813}" v="323" dt="2021-12-17T06:47:47.287"/>
    <p1510:client id="{6055C4FC-A52E-E675-A328-CB44016B8D37}" v="1" dt="2021-12-15T14:03:28.927"/>
    <p1510:client id="{69DDDB93-28AD-4826-B3E1-DFCE039C899B}" v="1" dt="2021-12-15T14:11:13.130"/>
    <p1510:client id="{6DC0493E-62CF-2F1F-9FAC-6541E4A65D7F}" v="724" dt="2021-12-16T16:56:28.094"/>
    <p1510:client id="{797BC1A1-D84E-49C7-97FE-F7CEE3D1F7EE}" v="682" dt="2021-12-16T05:15:34.583"/>
    <p1510:client id="{79AB45EA-983E-486D-9460-7D3B3A1A5959}" v="75" dt="2021-12-15T17:56:51.167"/>
    <p1510:client id="{7CA5808E-525C-4A65-BE87-02A1D435B6E9}" v="229" dt="2021-12-16T15:47:01.153"/>
    <p1510:client id="{7EF94B2E-092C-F295-FB3B-ED6BDDBDA942}" v="414" dt="2021-12-17T10:18:20.735"/>
    <p1510:client id="{965DD837-2DDB-42C1-A9D6-0A740B3947A1}" v="689" dt="2021-12-15T11:42:06.395"/>
    <p1510:client id="{9925B7C6-F69B-DEDF-5D1B-67BCD0BF4791}" v="750" dt="2021-12-16T09:06:38.807"/>
    <p1510:client id="{CDEFD7BE-DCAF-174F-9CF7-D80DE68A6B52}" v="484" dt="2021-12-15T17:45:17.442"/>
  </p1510:revLst>
</p1510:revInfo>
</file>

<file path=ppt/tableStyles.xml><?xml version="1.0" encoding="utf-8"?>
<a:tblStyleLst xmlns:a="http://schemas.openxmlformats.org/drawingml/2006/main" def="{6A7206B9-A8C8-4D38-9C60-A37FDD945D56}">
  <a:tblStyle styleId="{6A7206B9-A8C8-4D38-9C60-A37FDD945D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4464"/>
        <p:guide orient="horz" pos="162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7.281"/>
    </inkml:context>
    <inkml:brush xml:id="br0">
      <inkml:brushProperty name="width" value="0.1" units="cm"/>
      <inkml:brushProperty name="height" value="0.1" units="cm"/>
      <inkml:brushProperty name="color" value="#E71224"/>
    </inkml:brush>
  </inkml:definitions>
  <inkml:trace contextRef="#ctx0" brushRef="#br0">17918 9943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7.290"/>
    </inkml:context>
    <inkml:brush xml:id="br0">
      <inkml:brushProperty name="width" value="0.1" units="cm"/>
      <inkml:brushProperty name="height" value="0.1" units="cm"/>
      <inkml:brushProperty name="color" value="#E71224"/>
    </inkml:brush>
  </inkml:definitions>
  <inkml:trace contextRef="#ctx0" brushRef="#br0">17367 11467 16383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8.359"/>
    </inkml:context>
    <inkml:brush xml:id="br0">
      <inkml:brushProperty name="width" value="0.1" units="cm"/>
      <inkml:brushProperty name="height" value="0.1" units="cm"/>
      <inkml:brushProperty name="color" value="#E71224"/>
    </inkml:brush>
  </inkml:definitions>
  <inkml:trace contextRef="#ctx0" brushRef="#br0">22595 11044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8.360"/>
    </inkml:context>
    <inkml:brush xml:id="br0">
      <inkml:brushProperty name="width" value="0.1" units="cm"/>
      <inkml:brushProperty name="height" value="0.1" units="cm"/>
      <inkml:brushProperty name="color" value="#E71224"/>
    </inkml:brush>
  </inkml:definitions>
  <inkml:trace contextRef="#ctx0" brushRef="#br0">18172 11848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8.361"/>
    </inkml:context>
    <inkml:brush xml:id="br0">
      <inkml:brushProperty name="width" value="0.1" units="cm"/>
      <inkml:brushProperty name="height" value="0.1" units="cm"/>
      <inkml:brushProperty name="color" value="#E71224"/>
    </inkml:brush>
  </inkml:definitions>
  <inkml:trace contextRef="#ctx0" brushRef="#br0">11589 13097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9.672"/>
    </inkml:context>
    <inkml:brush xml:id="br0">
      <inkml:brushProperty name="width" value="0.1" units="cm"/>
      <inkml:brushProperty name="height" value="0.1" units="cm"/>
      <inkml:brushProperty name="color" value="#E71224"/>
    </inkml:brush>
  </inkml:definitions>
  <inkml:trace contextRef="#ctx0" brushRef="#br0">18129 9647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9.673"/>
    </inkml:context>
    <inkml:brush xml:id="br0">
      <inkml:brushProperty name="width" value="0.1" units="cm"/>
      <inkml:brushProperty name="height" value="0.1" units="cm"/>
      <inkml:brushProperty name="color" value="#E71224"/>
    </inkml:brush>
  </inkml:definitions>
  <inkml:trace contextRef="#ctx0" brushRef="#br0">18616 8864 16383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9.674"/>
    </inkml:context>
    <inkml:brush xml:id="br0">
      <inkml:brushProperty name="width" value="0.1" units="cm"/>
      <inkml:brushProperty name="height" value="0.1" units="cm"/>
      <inkml:brushProperty name="color" value="#E71224"/>
    </inkml:brush>
  </inkml:definitions>
  <inkml:trace contextRef="#ctx0" brushRef="#br0">18891 8737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9.675"/>
    </inkml:context>
    <inkml:brush xml:id="br0">
      <inkml:brushProperty name="width" value="0.1" units="cm"/>
      <inkml:brushProperty name="height" value="0.1" units="cm"/>
      <inkml:brushProperty name="color" value="#E71224"/>
    </inkml:brush>
  </inkml:definitions>
  <inkml:trace contextRef="#ctx0" brushRef="#br0">19166 9012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9.676"/>
    </inkml:context>
    <inkml:brush xml:id="br0">
      <inkml:brushProperty name="width" value="0.1" units="cm"/>
      <inkml:brushProperty name="height" value="0.1" units="cm"/>
      <inkml:brushProperty name="color" value="#E71224"/>
    </inkml:brush>
  </inkml:definitions>
  <inkml:trace contextRef="#ctx0" brushRef="#br0">19738 8821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9.677"/>
    </inkml:context>
    <inkml:brush xml:id="br0">
      <inkml:brushProperty name="width" value="0.1" units="cm"/>
      <inkml:brushProperty name="height" value="0.1" units="cm"/>
      <inkml:brushProperty name="color" value="#E71224"/>
    </inkml:brush>
  </inkml:definitions>
  <inkml:trace contextRef="#ctx0" brushRef="#br0">20055 9181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7.282"/>
    </inkml:context>
    <inkml:brush xml:id="br0">
      <inkml:brushProperty name="width" value="0.1" units="cm"/>
      <inkml:brushProperty name="height" value="0.1" units="cm"/>
      <inkml:brushProperty name="color" value="#E71224"/>
    </inkml:brush>
  </inkml:definitions>
  <inkml:trace contextRef="#ctx0" brushRef="#br0">18404 9266 16383 0 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9.678"/>
    </inkml:context>
    <inkml:brush xml:id="br0">
      <inkml:brushProperty name="width" value="0.1" units="cm"/>
      <inkml:brushProperty name="height" value="0.1" units="cm"/>
      <inkml:brushProperty name="color" value="#E71224"/>
    </inkml:brush>
  </inkml:definitions>
  <inkml:trace contextRef="#ctx0" brushRef="#br0">20606 9245 16383 0 0,'0'0'0'0'0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9.679"/>
    </inkml:context>
    <inkml:brush xml:id="br0">
      <inkml:brushProperty name="width" value="0.1" units="cm"/>
      <inkml:brushProperty name="height" value="0.1" units="cm"/>
      <inkml:brushProperty name="color" value="#E71224"/>
    </inkml:brush>
  </inkml:definitions>
  <inkml:trace contextRef="#ctx0" brushRef="#br0">23400 9223 16383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9.680"/>
    </inkml:context>
    <inkml:brush xml:id="br0">
      <inkml:brushProperty name="width" value="0.1" units="cm"/>
      <inkml:brushProperty name="height" value="0.1" units="cm"/>
      <inkml:brushProperty name="color" value="#E71224"/>
    </inkml:brush>
  </inkml:definitions>
  <inkml:trace contextRef="#ctx0" brushRef="#br0">17558 11086 16383 0 0,'0'0'0'0'0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20.922"/>
    </inkml:context>
    <inkml:brush xml:id="br0">
      <inkml:brushProperty name="width" value="0.1" units="cm"/>
      <inkml:brushProperty name="height" value="0.1" units="cm"/>
      <inkml:brushProperty name="color" value="#E71224"/>
    </inkml:brush>
  </inkml:definitions>
  <inkml:trace contextRef="#ctx0" brushRef="#br0">17642 11636 16383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20.923"/>
    </inkml:context>
    <inkml:brush xml:id="br0">
      <inkml:brushProperty name="width" value="0.1" units="cm"/>
      <inkml:brushProperty name="height" value="0.1" units="cm"/>
      <inkml:brushProperty name="color" value="#E71224"/>
    </inkml:brush>
  </inkml:definitions>
  <inkml:trace contextRef="#ctx0" brushRef="#br0">17981 11763 16383 0 0,'0'0'0'0'0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20.924"/>
    </inkml:context>
    <inkml:brush xml:id="br0">
      <inkml:brushProperty name="width" value="0.1" units="cm"/>
      <inkml:brushProperty name="height" value="0.1" units="cm"/>
      <inkml:brushProperty name="color" value="#E71224"/>
    </inkml:brush>
  </inkml:definitions>
  <inkml:trace contextRef="#ctx0" brushRef="#br0">22003 10578 16383 0 0,'0'0'0'0'0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20.925"/>
    </inkml:context>
    <inkml:brush xml:id="br0">
      <inkml:brushProperty name="width" value="0.1" units="cm"/>
      <inkml:brushProperty name="height" value="0.1" units="cm"/>
      <inkml:brushProperty name="color" value="#E71224"/>
    </inkml:brush>
  </inkml:definitions>
  <inkml:trace contextRef="#ctx0" brushRef="#br0">11335 12779 16383 0 0,'0'0'0'0'0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49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9049 11569 0 0 0,'4'0'0'0'0,"8"0"0"0"0,5 0 0 0 0,4 0 0 0 0,5 0 0 0 0,1 0 0 0 0,2 0 0 0 0,0 0 0 0 0,0 0 0 0 0,0 0 0 0 0,-1 0 0 0 0,1 0 0 0 0,-1 0 0 0 0,0 0 0 0 0,0 0 0 0 0,0 0 0 0 0,-1 0 0 0 0,1 0 0 0 0,0 0 0 0 0,0 0 0 0 0,0 0 0 0 0,-1 0 0 0 0,-8 0 0 0 0,-13-4 0 0 0,-8-7 0 0 0,-3-6 0 0 0,-1-5 0 0 0,1-4 0 0 0,-4 4 0 0 0,0-1 0 0 0,2 5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49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9578 11430 0 0 0,'-5'0'0'0'0,"-6"0"0"0"0,-6 0 0 0 0,-5 0 0 0 0,-3 0 0 0 0,-3 0 0 0 0,0 0 0 0 0,-1 0 0 0 0,0 0 0 0 0,0 0 0 0 0,0 0 0 0 0,1 0 0 0 0,0 0 0 0 0,0 0 0 0 0,0 0 0 0 0,0 0 0 0 0,0 0 0 0 0,0 0 0 0 0,1 0 0 0 0,-1 0 0 0 0,5 0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49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13758 11562 0 0 0,'5'0'0'0'0,"6"0"0"0"0,6 0 0 0 0,5 0 0 0 0,3 0 0 0 0,3 0 0 0 0,5 0 0 0 0,2 0 0 0 0,1 0 0 0 0,-3 0 0 0 0,-5 5 0 0 0,-4 1 0 0 0,-1 0 0 0 0,1-1 0 0 0,-5 3 0 0 0,0 1 0 0 0,2-2 0 0 0,1-2 0 0 0,-2 3 0 0 0,-1 1 0 0 0,2-2 0 0 0,-8-2 0 0 0,-10-2 0 0 0,-11-1 0 0 0,-9-2 0 0 0,-6 0 0 0 0,-4 0 0 0 0,-2 0 0 0 0,4-5 0 0 0,1-2 0 0 0,1 1 0 0 0,-2 1 0 0 0,0 1 0 0 0,-1 2 0 0 0,-1 1 0 0 0,-1 1 0 0 0,1 0 0 0 0,-1 0 0 0 0,0 0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7.283"/>
    </inkml:context>
    <inkml:brush xml:id="br0">
      <inkml:brushProperty name="width" value="0.1" units="cm"/>
      <inkml:brushProperty name="height" value="0.1" units="cm"/>
      <inkml:brushProperty name="color" value="#E71224"/>
    </inkml:brush>
  </inkml:definitions>
  <inkml:trace contextRef="#ctx0" brushRef="#br0">19399 8885 16383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49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13600 11404 0 0 0,'0'0'0'0'0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49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13679 11404 0 0 0,'5'0'0'0'0,"6"0"0"0"0,6 0 0 0 0,5 0 0 0 0,3 0 0 0 0,2 0 0 0 0,2 0 0 0 0,0 0 0 0 0,0 0 0 0 0,0 0 0 0 0,-5 4 0 0 0,-2 3 0 0 0,0-1 0 0 0,-4 3 0 0 0,1 1 0 0 0,0-2 0 0 0,3-2 0 0 0,2-2 0 0 0,-3 3 0 0 0,-1 0 0 0 0,2-1 0 0 0,1 4 0 0 0,2-1 0 0 0,-3 3 0 0 0,-2 5 0 0 0,2 4 0 0 0,-8-2 0 0 0,-12-4 0 0 0,-10-5 0 0 0,-9-3 0 0 0,-6 1 0 0 0,-3-1 0 0 0,1 4 0 0 0,2 0 0 0 0,-1-3 0 0 0,-1 3 0 0 0,-1-1 0 0 0,-1-2 0 0 0,0-2 0 0 0,-1-2 0 0 0,1-3 0 0 0,-1 0 0 0 0,4-1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49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8440 8599 0 0 0,'14'0'0'0'0,"15"0"0"0"0,6 0 0 0 0,7 0 0 0 0,2 0 0 0 0,-3 0 0 0 0,2 0 0 0 0,-3 0 0 0 0,-2 0 0 0 0,-3 0 0 0 0,-4 5 0 0 0,-1 1 0 0 0,-2 0 0 0 0,0-1 0 0 0,-1 3 0 0 0,0 0 0 0 0,1 0 0 0 0,-1-3 0 0 0,1-2 0 0 0,-1-1 0 0 0,1-1 0 0 0,0-1 0 0 0,0 0 0 0 0,0 0 0 0 0,0-1 0 0 0,-1 1 0 0 0,1 0 0 0 0,0 0 0 0 0,0 0 0 0 0,0 0 0 0 0,0 0 0 0 0,0 0 0 0 0,-1 0 0 0 0,1 0 0 0 0,-5 0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49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8493 8731 0 0 0,'14'0'0'0'0,"19"0"0"0"0,14 0 0 0 0,3 0 0 0 0,-2 0 0 0 0,0 0 0 0 0,-3 0 0 0 0,-5 0 0 0 0,-4 0 0 0 0,-4 0 0 0 0,-2 0 0 0 0,-2 0 0 0 0,0 0 0 0 0,-1 0 0 0 0,0 0 0 0 0,0 0 0 0 0,0 5 0 0 0,1 1 0 0 0,-1 0 0 0 0,1-1 0 0 0,0-1 0 0 0,0-2 0 0 0,0-1 0 0 0,-5 4 0 0 0,-2 1 0 0 0,1 0 0 0 0,1-1 0 0 0,2-2 0 0 0,0-1 0 0 0,2-1 0 0 0,-4-6 0 0 0,-6-1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50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8493 13070 0 0 0,'5'0'0'0'0,"6"0"0"0"0,6 0 0 0 0,5 0 0 0 0,3 0 0 0 0,7 0 0 0 0,3 0 0 0 0,0 0 0 0 0,-1 0 0 0 0,-2 0 0 0 0,-1 0 0 0 0,-1 0 0 0 0,3 0 0 0 0,1 0 0 0 0,0 0 0 0 0,-2 0 0 0 0,4 0 0 0 0,0 0 0 0 0,-1 0 0 0 0,-2 0 0 0 0,-2 0 0 0 0,-1 0 0 0 0,3 0 0 0 0,2 0 0 0 0,-2 0 0 0 0,0 0 0 0 0,-2 0 0 0 0,-2 0 0 0 0,0 0 0 0 0,-1 0 0 0 0,0 0 0 0 0,0 0 0 0 0,-6 0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50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8546 13547 0 0 0,'5'0'0'0'0,"6"0"0"0"0,6 0 0 0 0,9 0 0 0 0,6 0 0 0 0,2 0 0 0 0,4 0 0 0 0,5 0 0 0 0,1 0 0 0 0,-3 0 0 0 0,-4 0 0 0 0,-3 0 0 0 0,-3 0 0 0 0,-2 0 0 0 0,-1 0 0 0 0,0 0 0 0 0,-1 0 0 0 0,0 0 0 0 0,0 0 0 0 0,1 0 0 0 0,-1 0 0 0 0,1 0 0 0 0,0 0 0 0 0,0 0 0 0 0,0 0 0 0 0,0 0 0 0 0,-1 0 0 0 0,1 0 0 0 0,0 0 0 0 0,0 0 0 0 0,0 0 0 0 0,0 0 0 0 0,0 0 0 0 0,-5 0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50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8546 13388 0 0 0,'5'0'0'0'0,"6"0"0"0"0,6 0 0 0 0,9 0 0 0 0,11 0 0 0 0,3 0 0 0 0,-1 0 0 0 0,-2 0 0 0 0,-2 0 0 0 0,-3 0 0 0 0,-2 0 0 0 0,-1 0 0 0 0,-1 0 0 0 0,0 0 0 0 0,-1 0 0 0 0,0 0 0 0 0,1 0 0 0 0,-1 0 0 0 0,1 0 0 0 0,0 0 0 0 0,-1 0 0 0 0,1 0 0 0 0,0 0 0 0 0,0 5 0 0 0,0 1 0 0 0,0 0 0 0 0,0-1 0 0 0,0-2 0 0 0,-1-1 0 0 0,1 0 0 0 0,0-2 0 0 0,0 0 0 0 0,0 0 0 0 0,0 0 0 0 0,-1-1 0 0 0,-3 1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50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13335 9103 0 0 0,'5'0'0'0'0,"6"0"0"0"0,6 0 0 0 0,5 0 0 0 0,3 0 0 0 0,2 0 0 0 0,2 0 0 0 0,0 0 0 0 0,0 0 0 0 0,0 0 0 0 0,-5-5 0 0 0,-2-1 0 0 0,0 0 0 0 0,1 1 0 0 0,2 2 0 0 0,0 1 0 0 0,2 1 0 0 0,0 0 0 0 0,1 1 0 0 0,0 0 0 0 0,0 1 0 0 0,0-1 0 0 0,0 0 0 0 0,0 0 0 0 0,0 0 0 0 0,0 0 0 0 0,0 0 0 0 0,0 0 0 0 0,0 0 0 0 0,0 0 0 0 0,-1 0 0 0 0,1 0 0 0 0,0 0 0 0 0,0 0 0 0 0,0 0 0 0 0,0 0 0 0 0,0 0 0 0 0,-5 0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50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13335 9234 0 0 0,'5'0'0'0'0,"6"0"0"0"0,6 0 0 0 0,5 0 0 0 0,3 0 0 0 0,7 0 0 0 0,3 0 0 0 0,0 0 0 0 0,-1 0 0 0 0,-2 0 0 0 0,-1 0 0 0 0,-1 0 0 0 0,-2 0 0 0 0,0 0 0 0 0,0 0 0 0 0,-1 0 0 0 0,1 0 0 0 0,-1 0 0 0 0,1 0 0 0 0,0 0 0 0 0,0 0 0 0 0,-1 0 0 0 0,1 0 0 0 0,0 0 0 0 0,0 0 0 0 0,0 0 0 0 0,0 0 0 0 0,0 0 0 0 0,-1 0 0 0 0,1 0 0 0 0,0 0 0 0 0,0 0 0 0 0,0 0 0 0 0,-5 0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50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13229 8707 0 0 0,'5'0'0'0'0,"6"0"0"0"0,6 0 0 0 0,5 0 0 0 0,3 0 0 0 0,12 0 0 0 0,4 0 0 0 0,5 0 0 0 0,9 0 0 0 0,-1 0 0 0 0,-4 0 0 0 0,-7 0 0 0 0,-5 0 0 0 0,-4 0 0 0 0,-4 0 0 0 0,-2 0 0 0 0,-1 0 0 0 0,0 0 0 0 0,0 0 0 0 0,0 0 0 0 0,0 0 0 0 0,0 0 0 0 0,-4-4 0 0 0,-1-3 0 0 0,-1 1 0 0 0,2 2 0 0 0,2 0 0 0 0,1 2 0 0 0,0 1 0 0 0,2 0 0 0 0,0 1 0 0 0,-5-4 0 0 0,-1-2 0 0 0,0 0 0 0 0,1 1 0 0 0,-3 2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7.284"/>
    </inkml:context>
    <inkml:brush xml:id="br0">
      <inkml:brushProperty name="width" value="0.1" units="cm"/>
      <inkml:brushProperty name="height" value="0.1" units="cm"/>
      <inkml:brushProperty name="color" value="#E71224"/>
    </inkml:brush>
  </inkml:definitions>
  <inkml:trace contextRef="#ctx0" brushRef="#br0">19780 9329 16383 0 0,'0'0'0'0'0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50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13229 8520 0 0 0,'5'0'0'0'0,"6"0"0"0"0,6 0 0 0 0,10 0 0 0 0,4 0 0 0 0,3 0 0 0 0,4 0 0 0 0,1 0 0 0 0,-2 0 0 0 0,-2 0 0 0 0,-3 0 0 0 0,-1 0 0 0 0,-2 0 0 0 0,-1 0 0 0 0,0 0 0 0 0,-1 0 0 0 0,0 0 0 0 0,1 0 0 0 0,-1 4 0 0 0,1 3 0 0 0,0-1 0 0 0,-1-2 0 0 0,1 0 0 0 0,0-2 0 0 0,-5 4 0 0 0,-1 1 0 0 0,0-1 0 0 0,1-2 0 0 0,1-1 0 0 0,2-1 0 0 0,1-1 0 0 0,0 0 0 0 0,1-1 0 0 0,0-1 0 0 0,0 1 0 0 0,0 0 0 0 0,0 0 0 0 0,-5 4 0 0 0,-6 7 0 0 0,-6 1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50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13229 5345 0 0 0,'5'0'0'0'0,"6"0"0"0"0,6 0 0 0 0,10 0 0 0 0,9 0 0 0 0,4 0 0 0 0,4 0 0 0 0,0 0 0 0 0,1 0 0 0 0,-2 0 0 0 0,-3 0 0 0 0,-4 0 0 0 0,-4 0 0 0 0,-2 0 0 0 0,-1 0 0 0 0,-2 0 0 0 0,0 0 0 0 0,1 0 0 0 0,-1 0 0 0 0,0 0 0 0 0,1 0 0 0 0,-1 0 0 0 0,1 0 0 0 0,0 0 0 0 0,0 0 0 0 0,0 0 0 0 0,-1 0 0 0 0,1 0 0 0 0,0 0 0 0 0,0 0 0 0 0,0 0 0 0 0,0 0 0 0 0,0 0 0 0 0,-1 0 0 0 0,1 0 0 0 0,0 0 0 0 0,0 0 0 0 0,-5 0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50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13229 5424 0 0 0,'5'0'0'0'0,"6"0"0"0"0,15 0 0 0 0,9 0 0 0 0,7 0 0 0 0,6 0 0 0 0,0 0 0 0 0,-4 0 0 0 0,-4 0 0 0 0,-5 0 0 0 0,-3 0 0 0 0,-2 0 0 0 0,-2 0 0 0 0,-1 0 0 0 0,0 0 0 0 0,0 0 0 0 0,0 0 0 0 0,0 0 0 0 0,1 0 0 0 0,-1 0 0 0 0,1 0 0 0 0,0 0 0 0 0,0 0 0 0 0,0 0 0 0 0,0 0 0 0 0,0 0 0 0 0,-1 0 0 0 0,1 0 0 0 0,0 0 0 0 0,0 0 0 0 0,0 0 0 0 0,0 0 0 0 0,0 0 0 0 0,-1 0 0 0 0,1 0 0 0 0,0 0 0 0 0,0 0 0 0 0,-5 0 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7T06:48:12.50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19950 4736 0 0 0,'-5'0'0'0'0,"-1"0"0"0"0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7.285"/>
    </inkml:context>
    <inkml:brush xml:id="br0">
      <inkml:brushProperty name="width" value="0.1" units="cm"/>
      <inkml:brushProperty name="height" value="0.1" units="cm"/>
      <inkml:brushProperty name="color" value="#E71224"/>
    </inkml:brush>
  </inkml:definitions>
  <inkml:trace contextRef="#ctx0" brushRef="#br0">20542 9922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7.286"/>
    </inkml:context>
    <inkml:brush xml:id="br0">
      <inkml:brushProperty name="width" value="0.1" units="cm"/>
      <inkml:brushProperty name="height" value="0.1" units="cm"/>
      <inkml:brushProperty name="color" value="#E71224"/>
    </inkml:brush>
  </inkml:definitions>
  <inkml:trace contextRef="#ctx0" brushRef="#br0">21855 10303 16383 0 0,'3'0'0'0'0,"2"0"0"0"0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7.287"/>
    </inkml:context>
    <inkml:brush xml:id="br0">
      <inkml:brushProperty name="width" value="0.1" units="cm"/>
      <inkml:brushProperty name="height" value="0.1" units="cm"/>
      <inkml:brushProperty name="color" value="#E71224"/>
    </inkml:brush>
  </inkml:definitions>
  <inkml:trace contextRef="#ctx0" brushRef="#br0">23273 10959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7.288"/>
    </inkml:context>
    <inkml:brush xml:id="br0">
      <inkml:brushProperty name="width" value="0.1" units="cm"/>
      <inkml:brushProperty name="height" value="0.1" units="cm"/>
      <inkml:brushProperty name="color" value="#E71224"/>
    </inkml:brush>
  </inkml:definitions>
  <inkml:trace contextRef="#ctx0" brushRef="#br0">18658 9499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16T08:25:17.289"/>
    </inkml:context>
    <inkml:brush xml:id="br0">
      <inkml:brushProperty name="width" value="0.1" units="cm"/>
      <inkml:brushProperty name="height" value="0.1" units="cm"/>
      <inkml:brushProperty name="color" value="#E71224"/>
    </inkml:brush>
  </inkml:definitions>
  <inkml:trace contextRef="#ctx0" brushRef="#br0">18849 9710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3591354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508823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93512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3569132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1557953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94186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3608205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1259538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3229154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3393205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198544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401710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605236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536862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1146478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r>
              <a:rPr lang="en-US"/>
              <a:t> </a:t>
            </a:r>
          </a:p>
          <a:p>
            <a:pPr>
              <a:buNone/>
            </a:pPr>
            <a:r>
              <a:rPr lang="en-US"/>
              <a:t> </a:t>
            </a:r>
          </a:p>
        </p:txBody>
      </p:sp>
    </p:spTree>
    <p:extLst>
      <p:ext uri="{BB962C8B-B14F-4D97-AF65-F5344CB8AC3E}">
        <p14:creationId xmlns:p14="http://schemas.microsoft.com/office/powerpoint/2010/main" val="1299354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marR="50800" indent="-285750">
              <a:buChar char="•"/>
            </a:pPr>
            <a:endParaRPr lang="en-SG"/>
          </a:p>
        </p:txBody>
      </p:sp>
    </p:spTree>
    <p:extLst>
      <p:ext uri="{BB962C8B-B14F-4D97-AF65-F5344CB8AC3E}">
        <p14:creationId xmlns:p14="http://schemas.microsoft.com/office/powerpoint/2010/main" val="2325625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3632232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1249ffcf0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a1249ffcf0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50800" indent="-171450" algn="just"/>
            <a:endParaRPr lang="en-US"/>
          </a:p>
          <a:p>
            <a:pPr marL="0" indent="0">
              <a:buNone/>
            </a:pPr>
            <a:endParaRPr lang="en-US"/>
          </a:p>
        </p:txBody>
      </p:sp>
    </p:spTree>
    <p:extLst>
      <p:ext uri="{BB962C8B-B14F-4D97-AF65-F5344CB8AC3E}">
        <p14:creationId xmlns:p14="http://schemas.microsoft.com/office/powerpoint/2010/main" val="107201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marR="50800" indent="-285750" algn="just">
              <a:buChar char="•"/>
            </a:pPr>
            <a:endParaRPr lang="en-US"/>
          </a:p>
          <a:p>
            <a:pPr marL="285750" marR="50800" indent="-285750" algn="just">
              <a:buChar char="•"/>
            </a:pPr>
            <a:endParaRPr lang="en-US"/>
          </a:p>
          <a:p>
            <a:pPr>
              <a:buNone/>
            </a:pPr>
            <a:endParaRPr lang="en-US">
              <a:latin typeface="Calibri"/>
              <a:cs typeface="Calibri"/>
            </a:endParaRPr>
          </a:p>
        </p:txBody>
      </p:sp>
    </p:spTree>
    <p:extLst>
      <p:ext uri="{BB962C8B-B14F-4D97-AF65-F5344CB8AC3E}">
        <p14:creationId xmlns:p14="http://schemas.microsoft.com/office/powerpoint/2010/main" val="1022687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buNone/>
            </a:pPr>
            <a:endParaRPr lang="en-US"/>
          </a:p>
        </p:txBody>
      </p:sp>
    </p:spTree>
    <p:extLst>
      <p:ext uri="{BB962C8B-B14F-4D97-AF65-F5344CB8AC3E}">
        <p14:creationId xmlns:p14="http://schemas.microsoft.com/office/powerpoint/2010/main" val="3349867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170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r>
              <a:rPr lang="en-US"/>
              <a:t> </a:t>
            </a:r>
          </a:p>
        </p:txBody>
      </p:sp>
    </p:spTree>
    <p:extLst>
      <p:ext uri="{BB962C8B-B14F-4D97-AF65-F5344CB8AC3E}">
        <p14:creationId xmlns:p14="http://schemas.microsoft.com/office/powerpoint/2010/main" val="2447033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marR="50800" indent="-285750">
              <a:buChar char="•"/>
            </a:pPr>
            <a:endParaRPr lang="en-US"/>
          </a:p>
          <a:p>
            <a:pPr>
              <a:buNone/>
            </a:pPr>
            <a:endParaRPr lang="en-US">
              <a:latin typeface="Calibri"/>
              <a:cs typeface="Calibri"/>
            </a:endParaRPr>
          </a:p>
        </p:txBody>
      </p:sp>
    </p:spTree>
    <p:extLst>
      <p:ext uri="{BB962C8B-B14F-4D97-AF65-F5344CB8AC3E}">
        <p14:creationId xmlns:p14="http://schemas.microsoft.com/office/powerpoint/2010/main" val="1264552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SG"/>
          </a:p>
        </p:txBody>
      </p:sp>
    </p:spTree>
    <p:extLst>
      <p:ext uri="{BB962C8B-B14F-4D97-AF65-F5344CB8AC3E}">
        <p14:creationId xmlns:p14="http://schemas.microsoft.com/office/powerpoint/2010/main" val="3398727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title"/>
          </p:nvPr>
        </p:nvSpPr>
        <p:spPr>
          <a:xfrm>
            <a:off x="4572000" y="3729575"/>
            <a:ext cx="3858900" cy="77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51" name="Google Shape;51;p1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 name="Google Shape;52;p1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207"/>
        <p:cNvGrpSpPr/>
        <p:nvPr/>
      </p:nvGrpSpPr>
      <p:grpSpPr>
        <a:xfrm>
          <a:off x="0" y="0"/>
          <a:ext cx="0" cy="0"/>
          <a:chOff x="0" y="0"/>
          <a:chExt cx="0" cy="0"/>
        </a:xfrm>
      </p:grpSpPr>
      <p:sp>
        <p:nvSpPr>
          <p:cNvPr id="208" name="Google Shape;208;p31"/>
          <p:cNvSpPr/>
          <p:nvPr/>
        </p:nvSpPr>
        <p:spPr>
          <a:xfrm>
            <a:off x="4165600" y="2820426"/>
            <a:ext cx="8077200" cy="3875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209" name="Google Shape;209;p31"/>
          <p:cNvSpPr/>
          <p:nvPr/>
        </p:nvSpPr>
        <p:spPr>
          <a:xfrm rot="10800000">
            <a:off x="-1006525" y="-294700"/>
            <a:ext cx="4029300" cy="1933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8000" b="1">
                <a:solidFill>
                  <a:schemeClr val="accent5"/>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211" name="Google Shape;211;p31"/>
          <p:cNvSpPr txBox="1">
            <a:spLocks noGrp="1"/>
          </p:cNvSpPr>
          <p:nvPr>
            <p:ph type="body" idx="1"/>
          </p:nvPr>
        </p:nvSpPr>
        <p:spPr>
          <a:xfrm>
            <a:off x="3068250" y="2129523"/>
            <a:ext cx="3007500" cy="690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rtl="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212" name="Google Shape;212;p31"/>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lang="en"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a:solidFill>
                  <a:schemeClr val="lt1"/>
                </a:solidFill>
                <a:latin typeface="Didact Gothic"/>
                <a:ea typeface="Didact Gothic"/>
                <a:cs typeface="Didact Gothic"/>
                <a:sym typeface="Didact Gothic"/>
              </a:rPr>
              <a:t>, including icons by </a:t>
            </a:r>
            <a:r>
              <a:rPr lang="en"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a:solidFill>
                  <a:schemeClr val="lt1"/>
                </a:solidFill>
                <a:latin typeface="Didact Gothic"/>
                <a:ea typeface="Didact Gothic"/>
                <a:cs typeface="Didact Gothic"/>
                <a:sym typeface="Didact Gothic"/>
              </a:rPr>
              <a:t>, infographics &amp; images by </a:t>
            </a:r>
            <a:r>
              <a:rPr lang="en"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213" name="Google Shape;213;p31"/>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extLst>
      <p:ext uri="{BB962C8B-B14F-4D97-AF65-F5344CB8AC3E}">
        <p14:creationId xmlns:p14="http://schemas.microsoft.com/office/powerpoint/2010/main" val="2794818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58" r:id="rId3"/>
    <p:sldLayoutId id="2147483659" r:id="rId4"/>
    <p:sldLayoutId id="2147483677" r:id="rId5"/>
    <p:sldLayoutId id="214748368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3" Type="http://schemas.openxmlformats.org/officeDocument/2006/relationships/image" Target="../media/image7.png"/><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image" Target="../media/image9.png"/><Relationship Id="rId5" Type="http://schemas.openxmlformats.org/officeDocument/2006/relationships/image" Target="../media/image8.png"/><Relationship Id="rId15" Type="http://schemas.openxmlformats.org/officeDocument/2006/relationships/customXml" Target="../ink/ink10.xml"/><Relationship Id="rId10" Type="http://schemas.openxmlformats.org/officeDocument/2006/relationships/customXml" Target="../ink/ink6.xml"/><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customXml" Target="../ink/ink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ustomXml" Target="../ink/ink13.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customXml" Target="../ink/ink12.xml"/><Relationship Id="rId5" Type="http://schemas.openxmlformats.org/officeDocument/2006/relationships/image" Target="../media/image8.png"/><Relationship Id="rId4" Type="http://schemas.openxmlformats.org/officeDocument/2006/relationships/customXml" Target="../ink/ink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customXml" Target="../ink/ink14.xml"/><Relationship Id="rId7" Type="http://schemas.openxmlformats.org/officeDocument/2006/relationships/customXml" Target="../ink/ink17.xml"/><Relationship Id="rId12" Type="http://schemas.openxmlformats.org/officeDocument/2006/relationships/customXml" Target="../ink/ink22.xm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customXml" Target="../ink/ink16.xml"/><Relationship Id="rId11" Type="http://schemas.openxmlformats.org/officeDocument/2006/relationships/customXml" Target="../ink/ink21.xml"/><Relationship Id="rId5" Type="http://schemas.openxmlformats.org/officeDocument/2006/relationships/customXml" Target="../ink/ink15.xml"/><Relationship Id="rId10" Type="http://schemas.openxmlformats.org/officeDocument/2006/relationships/customXml" Target="../ink/ink20.xml"/><Relationship Id="rId4" Type="http://schemas.openxmlformats.org/officeDocument/2006/relationships/image" Target="../media/image8.png"/><Relationship Id="rId9" Type="http://schemas.openxmlformats.org/officeDocument/2006/relationships/customXml" Target="../ink/ink19.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27.png"/><Relationship Id="rId7" Type="http://schemas.openxmlformats.org/officeDocument/2006/relationships/customXml" Target="../ink/ink25.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customXml" Target="../ink/ink24.xml"/><Relationship Id="rId5" Type="http://schemas.openxmlformats.org/officeDocument/2006/relationships/image" Target="../media/image8.png"/><Relationship Id="rId4" Type="http://schemas.openxmlformats.org/officeDocument/2006/relationships/customXml" Target="../ink/ink2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3" Type="http://schemas.openxmlformats.org/officeDocument/2006/relationships/customXml" Target="../ink/ink31.xml"/><Relationship Id="rId18" Type="http://schemas.openxmlformats.org/officeDocument/2006/relationships/image" Target="../media/image59.png"/><Relationship Id="rId26" Type="http://schemas.openxmlformats.org/officeDocument/2006/relationships/customXml" Target="../ink/ink38.xml"/><Relationship Id="rId3" Type="http://schemas.openxmlformats.org/officeDocument/2006/relationships/image" Target="../media/image44.png"/><Relationship Id="rId21" Type="http://schemas.openxmlformats.org/officeDocument/2006/relationships/customXml" Target="../ink/ink35.xml"/><Relationship Id="rId34" Type="http://schemas.openxmlformats.org/officeDocument/2006/relationships/customXml" Target="../ink/ink42.xml"/><Relationship Id="rId7" Type="http://schemas.openxmlformats.org/officeDocument/2006/relationships/customXml" Target="../ink/ink28.xml"/><Relationship Id="rId12" Type="http://schemas.openxmlformats.org/officeDocument/2006/relationships/image" Target="../media/image56.png"/><Relationship Id="rId17" Type="http://schemas.openxmlformats.org/officeDocument/2006/relationships/customXml" Target="../ink/ink33.xml"/><Relationship Id="rId25" Type="http://schemas.openxmlformats.org/officeDocument/2006/relationships/image" Target="../media/image62.png"/><Relationship Id="rId33" Type="http://schemas.openxmlformats.org/officeDocument/2006/relationships/image" Target="../media/image66.png"/><Relationship Id="rId2" Type="http://schemas.openxmlformats.org/officeDocument/2006/relationships/image" Target="../media/image43.png"/><Relationship Id="rId16" Type="http://schemas.openxmlformats.org/officeDocument/2006/relationships/image" Target="../media/image58.png"/><Relationship Id="rId20" Type="http://schemas.openxmlformats.org/officeDocument/2006/relationships/image" Target="../media/image60.png"/><Relationship Id="rId29"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customXml" Target="../ink/ink30.xml"/><Relationship Id="rId24" Type="http://schemas.openxmlformats.org/officeDocument/2006/relationships/customXml" Target="../ink/ink37.xml"/><Relationship Id="rId32" Type="http://schemas.openxmlformats.org/officeDocument/2006/relationships/customXml" Target="../ink/ink41.xml"/><Relationship Id="rId5" Type="http://schemas.openxmlformats.org/officeDocument/2006/relationships/customXml" Target="../ink/ink27.xml"/><Relationship Id="rId15" Type="http://schemas.openxmlformats.org/officeDocument/2006/relationships/customXml" Target="../ink/ink32.xml"/><Relationship Id="rId23" Type="http://schemas.openxmlformats.org/officeDocument/2006/relationships/image" Target="../media/image61.png"/><Relationship Id="rId28" Type="http://schemas.openxmlformats.org/officeDocument/2006/relationships/customXml" Target="../ink/ink39.xml"/><Relationship Id="rId36" Type="http://schemas.openxmlformats.org/officeDocument/2006/relationships/image" Target="../media/image67.png"/><Relationship Id="rId10" Type="http://schemas.openxmlformats.org/officeDocument/2006/relationships/image" Target="../media/image55.png"/><Relationship Id="rId19" Type="http://schemas.openxmlformats.org/officeDocument/2006/relationships/customXml" Target="../ink/ink34.xml"/><Relationship Id="rId31" Type="http://schemas.openxmlformats.org/officeDocument/2006/relationships/image" Target="../media/image65.png"/><Relationship Id="rId4" Type="http://schemas.openxmlformats.org/officeDocument/2006/relationships/image" Target="../media/image45.png"/><Relationship Id="rId9" Type="http://schemas.openxmlformats.org/officeDocument/2006/relationships/customXml" Target="../ink/ink29.xml"/><Relationship Id="rId14" Type="http://schemas.openxmlformats.org/officeDocument/2006/relationships/image" Target="../media/image57.png"/><Relationship Id="rId22" Type="http://schemas.openxmlformats.org/officeDocument/2006/relationships/customXml" Target="../ink/ink36.xml"/><Relationship Id="rId27" Type="http://schemas.openxmlformats.org/officeDocument/2006/relationships/image" Target="../media/image63.png"/><Relationship Id="rId30" Type="http://schemas.openxmlformats.org/officeDocument/2006/relationships/customXml" Target="../ink/ink40.xml"/><Relationship Id="rId35" Type="http://schemas.openxmlformats.org/officeDocument/2006/relationships/customXml" Target="../ink/ink43.xml"/><Relationship Id="rId8"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ctrTitle"/>
          </p:nvPr>
        </p:nvSpPr>
        <p:spPr>
          <a:xfrm>
            <a:off x="4235642" y="2230476"/>
            <a:ext cx="4428876" cy="1508400"/>
          </a:xfrm>
          <a:prstGeom prst="rect">
            <a:avLst/>
          </a:prstGeom>
        </p:spPr>
        <p:txBody>
          <a:bodyPr spcFirstLastPara="1" wrap="square" lIns="91425" tIns="91425" rIns="91425" bIns="91425" anchor="ctr" anchorCtr="0">
            <a:noAutofit/>
          </a:bodyPr>
          <a:lstStyle/>
          <a:p>
            <a:pPr lvl="0" algn="ctr"/>
            <a:r>
              <a:rPr lang="en-SG"/>
              <a:t>Risk Indicators in Risk Parity Portfolio</a:t>
            </a:r>
            <a:endParaRPr/>
          </a:p>
        </p:txBody>
      </p:sp>
      <p:sp>
        <p:nvSpPr>
          <p:cNvPr id="3" name="부제목 2">
            <a:extLst>
              <a:ext uri="{FF2B5EF4-FFF2-40B4-BE49-F238E27FC236}">
                <a16:creationId xmlns:a16="http://schemas.microsoft.com/office/drawing/2014/main" id="{D681F508-62A3-9E40-B138-5469A36E1F02}"/>
              </a:ext>
            </a:extLst>
          </p:cNvPr>
          <p:cNvSpPr>
            <a:spLocks noGrp="1"/>
          </p:cNvSpPr>
          <p:nvPr>
            <p:ph type="subTitle" idx="1"/>
          </p:nvPr>
        </p:nvSpPr>
        <p:spPr>
          <a:xfrm>
            <a:off x="6537541" y="4202081"/>
            <a:ext cx="2949934" cy="1021925"/>
          </a:xfrm>
        </p:spPr>
        <p:txBody>
          <a:bodyPr/>
          <a:lstStyle/>
          <a:p>
            <a:pPr algn="l"/>
            <a:r>
              <a:rPr lang="en-US" altLang="ko-Kore-SG" sz="1200"/>
              <a:t>Lim </a:t>
            </a:r>
            <a:r>
              <a:rPr lang="en-US" altLang="ko-Kore-SG" sz="1200" err="1"/>
              <a:t>Tze</a:t>
            </a:r>
            <a:r>
              <a:rPr lang="en-US" altLang="ko-Kore-SG" sz="1200"/>
              <a:t> Hao         </a:t>
            </a:r>
            <a:r>
              <a:rPr lang="en-SG" altLang="ko-Kore-SG" sz="1200"/>
              <a:t>Wong Yong Wen</a:t>
            </a:r>
            <a:endParaRPr lang="en-US" altLang="ko-Kore-SG" sz="1200"/>
          </a:p>
          <a:p>
            <a:pPr algn="l"/>
            <a:r>
              <a:rPr lang="en-US" altLang="ko-Kore-SG" sz="1200"/>
              <a:t>Lim Wei Qi            </a:t>
            </a:r>
            <a:r>
              <a:rPr lang="en-SG" altLang="ko-Kore-SG" sz="1200"/>
              <a:t>Dickson Tan </a:t>
            </a:r>
            <a:endParaRPr lang="en-US" altLang="ko-Kore-SG" sz="1200"/>
          </a:p>
          <a:p>
            <a:pPr algn="l"/>
            <a:r>
              <a:rPr lang="en-SG" altLang="ko-Kore-SG" sz="1200"/>
              <a:t>Lee </a:t>
            </a:r>
            <a:r>
              <a:rPr lang="en-SG" altLang="ko-Kore-SG" sz="1200" err="1"/>
              <a:t>Qianxin</a:t>
            </a:r>
            <a:r>
              <a:rPr lang="en-SG" altLang="ko-Kore-SG" sz="1200"/>
              <a:t>          Peter </a:t>
            </a:r>
            <a:r>
              <a:rPr lang="en-SG" altLang="ko-Kore-SG" sz="1200" err="1"/>
              <a:t>Chettiar</a:t>
            </a:r>
            <a:endParaRPr lang="en-SG" altLang="ko-Kore-SG" sz="1200"/>
          </a:p>
          <a:p>
            <a:pPr algn="l"/>
            <a:r>
              <a:rPr lang="en-SG" altLang="ko-Kore-SG" sz="1200"/>
              <a:t>Kim Sang </a:t>
            </a:r>
            <a:r>
              <a:rPr lang="en-SG" altLang="ko-Kore-SG" sz="1200" err="1"/>
              <a:t>Hwee</a:t>
            </a:r>
            <a:endParaRPr lang="en-SG" altLang="ko-Kore-SG" sz="1200"/>
          </a:p>
          <a:p>
            <a:pPr algn="l"/>
            <a:endParaRPr lang="en-SG" altLang="ko-Kore-SG" sz="1200"/>
          </a:p>
          <a:p>
            <a:pPr algn="l"/>
            <a:endParaRPr lang="en-US" altLang="ko-Kore-SG" sz="1200"/>
          </a:p>
          <a:p>
            <a:pPr algn="l"/>
            <a:endParaRPr lang="ko-Kore-SG" altLang="en-US" sz="1200"/>
          </a:p>
        </p:txBody>
      </p:sp>
      <p:sp>
        <p:nvSpPr>
          <p:cNvPr id="7" name="Google Shape;226;p36">
            <a:extLst>
              <a:ext uri="{FF2B5EF4-FFF2-40B4-BE49-F238E27FC236}">
                <a16:creationId xmlns:a16="http://schemas.microsoft.com/office/drawing/2014/main" id="{DA90899E-7459-A742-94A1-7F90730012FD}"/>
              </a:ext>
            </a:extLst>
          </p:cNvPr>
          <p:cNvSpPr txBox="1">
            <a:spLocks/>
          </p:cNvSpPr>
          <p:nvPr/>
        </p:nvSpPr>
        <p:spPr>
          <a:xfrm>
            <a:off x="1268342" y="871368"/>
            <a:ext cx="3626112" cy="8959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4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9pPr>
          </a:lstStyle>
          <a:p>
            <a:pPr algn="l"/>
            <a:r>
              <a:rPr lang="en-SG">
                <a:solidFill>
                  <a:schemeClr val="accent4">
                    <a:lumMod val="50000"/>
                  </a:schemeClr>
                </a:solidFill>
              </a:rPr>
              <a:t>QF634 G1-10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7F7591-67D6-4432-ACA0-31DDA9ED2776}"/>
              </a:ext>
            </a:extLst>
          </p:cNvPr>
          <p:cNvSpPr>
            <a:spLocks noGrp="1"/>
          </p:cNvSpPr>
          <p:nvPr>
            <p:ph type="body" idx="1"/>
          </p:nvPr>
        </p:nvSpPr>
        <p:spPr/>
        <p:txBody>
          <a:bodyPr/>
          <a:lstStyle/>
          <a:p>
            <a:pPr marR="0"/>
            <a:r>
              <a:rPr lang="en-SG"/>
              <a:t>To assess each risk index, risk parity portfolio performance with risk index vs without is measured for both periods: 1st period </a:t>
            </a:r>
            <a:r>
              <a:rPr lang="en-US"/>
              <a:t>(~23 Nov 1990 - 30 Jan 2003) </a:t>
            </a:r>
            <a:r>
              <a:rPr lang="en-SG"/>
              <a:t>and 2nd period </a:t>
            </a:r>
            <a:r>
              <a:rPr lang="en-US"/>
              <a:t>(~23 Nov 1990 - 30 Jan 2003)</a:t>
            </a:r>
            <a:endParaRPr lang="en-SG"/>
          </a:p>
          <a:p>
            <a:pPr marR="0"/>
            <a:endParaRPr lang="en-SG"/>
          </a:p>
          <a:p>
            <a:pPr marR="0"/>
            <a:endParaRPr lang="en-US"/>
          </a:p>
          <a:p>
            <a:r>
              <a:rPr lang="en-US"/>
              <a:t>Performance is measured by looking at stop trades, impact of stop trades on cumulative returns and comparing cumulative returns, annualized </a:t>
            </a:r>
            <a:r>
              <a:rPr lang="en-US" err="1"/>
              <a:t>sharpe</a:t>
            </a:r>
            <a:r>
              <a:rPr lang="en-US"/>
              <a:t> ratio and max drawdown for portfolio with risk index vs portfolio without </a:t>
            </a:r>
          </a:p>
          <a:p>
            <a:endParaRPr lang="en-US"/>
          </a:p>
        </p:txBody>
      </p:sp>
      <p:sp>
        <p:nvSpPr>
          <p:cNvPr id="3" name="Title 2">
            <a:extLst>
              <a:ext uri="{FF2B5EF4-FFF2-40B4-BE49-F238E27FC236}">
                <a16:creationId xmlns:a16="http://schemas.microsoft.com/office/drawing/2014/main" id="{A41E302E-136B-409C-B2D1-A7528C934D90}"/>
              </a:ext>
            </a:extLst>
          </p:cNvPr>
          <p:cNvSpPr>
            <a:spLocks noGrp="1"/>
          </p:cNvSpPr>
          <p:nvPr>
            <p:ph type="title"/>
          </p:nvPr>
        </p:nvSpPr>
        <p:spPr/>
        <p:txBody>
          <a:bodyPr/>
          <a:lstStyle/>
          <a:p>
            <a:r>
              <a:rPr lang="en-US" sz="2800"/>
              <a:t>Analysis of results</a:t>
            </a:r>
          </a:p>
        </p:txBody>
      </p:sp>
    </p:spTree>
    <p:extLst>
      <p:ext uri="{BB962C8B-B14F-4D97-AF65-F5344CB8AC3E}">
        <p14:creationId xmlns:p14="http://schemas.microsoft.com/office/powerpoint/2010/main" val="9193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8F90DE-A5F8-4EBC-8A55-22CD666F6240}"/>
              </a:ext>
            </a:extLst>
          </p:cNvPr>
          <p:cNvSpPr>
            <a:spLocks noGrp="1"/>
          </p:cNvSpPr>
          <p:nvPr>
            <p:ph type="body" idx="1"/>
          </p:nvPr>
        </p:nvSpPr>
        <p:spPr/>
        <p:txBody>
          <a:bodyPr/>
          <a:lstStyle/>
          <a:p>
            <a:pPr marL="425450" indent="-285750"/>
            <a:r>
              <a:rPr lang="en-US" dirty="0"/>
              <a:t>Formed from 5 Raw Risk Indicators: Vix Index, US Corp BAA 10 </a:t>
            </a:r>
            <a:r>
              <a:rPr lang="en-US" dirty="0" err="1"/>
              <a:t>Yr</a:t>
            </a:r>
            <a:r>
              <a:rPr lang="en-US" dirty="0"/>
              <a:t> Spread, SP500 Index, FTSE100 Index, Philadelphia Gold and Silver Index</a:t>
            </a:r>
          </a:p>
          <a:p>
            <a:pPr marL="425450" indent="-285750"/>
            <a:endParaRPr lang="en-US"/>
          </a:p>
          <a:p>
            <a:r>
              <a:rPr lang="en-US" dirty="0"/>
              <a:t>Modifications to SP500 Index, FTSE100 Index, Philadelphia Gold and Silver Index</a:t>
            </a:r>
          </a:p>
          <a:p>
            <a:endParaRPr lang="en-US"/>
          </a:p>
          <a:p>
            <a:r>
              <a:rPr lang="en-US" dirty="0"/>
              <a:t>Threshold of 0.606 of max value for stop trades</a:t>
            </a:r>
          </a:p>
          <a:p>
            <a:pPr marL="425450" indent="-285750"/>
            <a:endParaRPr lang="en-US"/>
          </a:p>
          <a:p>
            <a:pPr marL="139700" indent="0">
              <a:buNone/>
            </a:pPr>
            <a:endParaRPr lang="en-US"/>
          </a:p>
          <a:p>
            <a:endParaRPr lang="en-US"/>
          </a:p>
        </p:txBody>
      </p:sp>
      <p:sp>
        <p:nvSpPr>
          <p:cNvPr id="3" name="Title 2">
            <a:extLst>
              <a:ext uri="{FF2B5EF4-FFF2-40B4-BE49-F238E27FC236}">
                <a16:creationId xmlns:a16="http://schemas.microsoft.com/office/drawing/2014/main" id="{D22D350E-EE1F-4FFC-9E2A-032FFF0EF024}"/>
              </a:ext>
            </a:extLst>
          </p:cNvPr>
          <p:cNvSpPr>
            <a:spLocks noGrp="1"/>
          </p:cNvSpPr>
          <p:nvPr>
            <p:ph type="title"/>
          </p:nvPr>
        </p:nvSpPr>
        <p:spPr/>
        <p:txBody>
          <a:bodyPr/>
          <a:lstStyle/>
          <a:p>
            <a:r>
              <a:rPr lang="en-US"/>
              <a:t>Linear combination 1 (lC1)</a:t>
            </a:r>
          </a:p>
        </p:txBody>
      </p:sp>
    </p:spTree>
    <p:extLst>
      <p:ext uri="{BB962C8B-B14F-4D97-AF65-F5344CB8AC3E}">
        <p14:creationId xmlns:p14="http://schemas.microsoft.com/office/powerpoint/2010/main" val="99860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8DFD5D-6947-4553-A72B-A234C963DF4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05CD6DD-74B4-472F-B20C-76CDBF902837}"/>
              </a:ext>
            </a:extLst>
          </p:cNvPr>
          <p:cNvSpPr>
            <a:spLocks noGrp="1"/>
          </p:cNvSpPr>
          <p:nvPr>
            <p:ph type="title"/>
          </p:nvPr>
        </p:nvSpPr>
        <p:spPr>
          <a:xfrm>
            <a:off x="713225" y="530584"/>
            <a:ext cx="6226803" cy="528600"/>
          </a:xfrm>
        </p:spPr>
        <p:txBody>
          <a:bodyPr/>
          <a:lstStyle/>
          <a:p>
            <a:r>
              <a:rPr lang="en-US" sz="2800"/>
              <a:t>Risk index of LC1 (1st period)</a:t>
            </a:r>
          </a:p>
        </p:txBody>
      </p:sp>
      <p:pic>
        <p:nvPicPr>
          <p:cNvPr id="4" name="Picture 5" descr="Chart, line chart&#10;&#10;Description automatically generated">
            <a:extLst>
              <a:ext uri="{FF2B5EF4-FFF2-40B4-BE49-F238E27FC236}">
                <a16:creationId xmlns:a16="http://schemas.microsoft.com/office/drawing/2014/main" id="{4A2AFC28-64CB-40FC-B267-0A7A36D98CD3}"/>
              </a:ext>
            </a:extLst>
          </p:cNvPr>
          <p:cNvPicPr>
            <a:picLocks noChangeAspect="1"/>
          </p:cNvPicPr>
          <p:nvPr/>
        </p:nvPicPr>
        <p:blipFill>
          <a:blip r:embed="rId3"/>
          <a:stretch>
            <a:fillRect/>
          </a:stretch>
        </p:blipFill>
        <p:spPr>
          <a:xfrm>
            <a:off x="869282" y="1425410"/>
            <a:ext cx="5773653" cy="2992016"/>
          </a:xfrm>
          <a:prstGeom prst="rect">
            <a:avLst/>
          </a:prstGeom>
        </p:spPr>
      </p:pic>
    </p:spTree>
    <p:extLst>
      <p:ext uri="{BB962C8B-B14F-4D97-AF65-F5344CB8AC3E}">
        <p14:creationId xmlns:p14="http://schemas.microsoft.com/office/powerpoint/2010/main" val="354720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A1ACF6-FD77-4752-8958-00B194896884}"/>
              </a:ext>
            </a:extLst>
          </p:cNvPr>
          <p:cNvSpPr>
            <a:spLocks noGrp="1"/>
          </p:cNvSpPr>
          <p:nvPr>
            <p:ph type="body" idx="1"/>
          </p:nvPr>
        </p:nvSpPr>
        <p:spPr>
          <a:xfrm>
            <a:off x="713225" y="1133008"/>
            <a:ext cx="6075000" cy="3259800"/>
          </a:xfrm>
        </p:spPr>
        <p:txBody>
          <a:bodyPr/>
          <a:lstStyle/>
          <a:p>
            <a:r>
              <a:rPr lang="en-US"/>
              <a:t>10 periods of stop trades</a:t>
            </a:r>
          </a:p>
        </p:txBody>
      </p:sp>
      <p:sp>
        <p:nvSpPr>
          <p:cNvPr id="3" name="Title 2">
            <a:extLst>
              <a:ext uri="{FF2B5EF4-FFF2-40B4-BE49-F238E27FC236}">
                <a16:creationId xmlns:a16="http://schemas.microsoft.com/office/drawing/2014/main" id="{8334D2FA-B845-4D1F-BA05-040C09A0D3A8}"/>
              </a:ext>
            </a:extLst>
          </p:cNvPr>
          <p:cNvSpPr>
            <a:spLocks noGrp="1"/>
          </p:cNvSpPr>
          <p:nvPr>
            <p:ph type="title"/>
          </p:nvPr>
        </p:nvSpPr>
        <p:spPr>
          <a:xfrm>
            <a:off x="713225" y="530584"/>
            <a:ext cx="7610435" cy="528600"/>
          </a:xfrm>
        </p:spPr>
        <p:txBody>
          <a:bodyPr/>
          <a:lstStyle/>
          <a:p>
            <a:r>
              <a:rPr lang="en-US" sz="2800"/>
              <a:t>trading days for LC1 (1st period)</a:t>
            </a:r>
            <a:br>
              <a:rPr lang="en-US" sz="2800"/>
            </a:br>
            <a:endParaRPr lang="en-US" sz="2800"/>
          </a:p>
        </p:txBody>
      </p:sp>
      <p:pic>
        <p:nvPicPr>
          <p:cNvPr id="5" name="Picture 5" descr="Chart&#10;&#10;Description automatically generated">
            <a:extLst>
              <a:ext uri="{FF2B5EF4-FFF2-40B4-BE49-F238E27FC236}">
                <a16:creationId xmlns:a16="http://schemas.microsoft.com/office/drawing/2014/main" id="{3CD5B460-FA31-4186-8DCD-21816D650BCC}"/>
              </a:ext>
            </a:extLst>
          </p:cNvPr>
          <p:cNvPicPr>
            <a:picLocks noChangeAspect="1"/>
          </p:cNvPicPr>
          <p:nvPr/>
        </p:nvPicPr>
        <p:blipFill>
          <a:blip r:embed="rId3"/>
          <a:stretch>
            <a:fillRect/>
          </a:stretch>
        </p:blipFill>
        <p:spPr>
          <a:xfrm>
            <a:off x="711368" y="1527242"/>
            <a:ext cx="6713621" cy="3389929"/>
          </a:xfrm>
          <a:prstGeom prst="rect">
            <a:avLst/>
          </a:prstGeom>
        </p:spPr>
      </p:pic>
    </p:spTree>
    <p:extLst>
      <p:ext uri="{BB962C8B-B14F-4D97-AF65-F5344CB8AC3E}">
        <p14:creationId xmlns:p14="http://schemas.microsoft.com/office/powerpoint/2010/main" val="1790359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4D2276-27AB-4D72-A3D3-E6F1C4C265B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088FEAA-95CF-4B9B-97E1-EEAA528160EC}"/>
              </a:ext>
            </a:extLst>
          </p:cNvPr>
          <p:cNvSpPr>
            <a:spLocks noGrp="1"/>
          </p:cNvSpPr>
          <p:nvPr>
            <p:ph type="title"/>
          </p:nvPr>
        </p:nvSpPr>
        <p:spPr>
          <a:xfrm>
            <a:off x="713225" y="530584"/>
            <a:ext cx="6790784" cy="528600"/>
          </a:xfrm>
        </p:spPr>
        <p:txBody>
          <a:bodyPr/>
          <a:lstStyle/>
          <a:p>
            <a:r>
              <a:rPr lang="en-US" sz="2800"/>
              <a:t>Cumulative Returns for LC1 (1st period)</a:t>
            </a:r>
          </a:p>
        </p:txBody>
      </p:sp>
      <p:pic>
        <p:nvPicPr>
          <p:cNvPr id="4" name="Picture 5" descr="Chart, histogram&#10;&#10;Description automatically generated">
            <a:extLst>
              <a:ext uri="{FF2B5EF4-FFF2-40B4-BE49-F238E27FC236}">
                <a16:creationId xmlns:a16="http://schemas.microsoft.com/office/drawing/2014/main" id="{D66D21B3-A87E-4B33-8EA0-CF4F5BB9821D}"/>
              </a:ext>
            </a:extLst>
          </p:cNvPr>
          <p:cNvPicPr>
            <a:picLocks noChangeAspect="1"/>
          </p:cNvPicPr>
          <p:nvPr/>
        </p:nvPicPr>
        <p:blipFill>
          <a:blip r:embed="rId3"/>
          <a:stretch>
            <a:fillRect/>
          </a:stretch>
        </p:blipFill>
        <p:spPr>
          <a:xfrm>
            <a:off x="711366" y="1469188"/>
            <a:ext cx="6691060" cy="3430842"/>
          </a:xfrm>
          <a:prstGeom prst="rect">
            <a:avLst/>
          </a:prstGeom>
        </p:spPr>
      </p:pic>
      <mc:AlternateContent xmlns:mc="http://schemas.openxmlformats.org/markup-compatibility/2006" xmlns:p14="http://schemas.microsoft.com/office/powerpoint/2010/main">
        <mc:Choice Requires="p14">
          <p:contentPart p14:bwMode="auto" r:id="rId4">
            <p14:nvContentPartPr>
              <p14:cNvPr id="58" name="Ink 57">
                <a:extLst>
                  <a:ext uri="{FF2B5EF4-FFF2-40B4-BE49-F238E27FC236}">
                    <a16:creationId xmlns:a16="http://schemas.microsoft.com/office/drawing/2014/main" id="{A964B445-6DB3-47BD-BACA-DEA291682E3B}"/>
                  </a:ext>
                </a:extLst>
              </p14:cNvPr>
              <p14:cNvContentPartPr/>
              <p14:nvPr/>
            </p14:nvContentPartPr>
            <p14:xfrm>
              <a:off x="4936706" y="3447798"/>
              <a:ext cx="9525" cy="9525"/>
            </p14:xfrm>
          </p:contentPart>
        </mc:Choice>
        <mc:Fallback xmlns="">
          <p:pic>
            <p:nvPicPr>
              <p:cNvPr id="58" name="Ink 57">
                <a:extLst>
                  <a:ext uri="{FF2B5EF4-FFF2-40B4-BE49-F238E27FC236}">
                    <a16:creationId xmlns:a16="http://schemas.microsoft.com/office/drawing/2014/main" id="{A964B445-6DB3-47BD-BACA-DEA291682E3B}"/>
                  </a:ext>
                </a:extLst>
              </p:cNvPr>
              <p:cNvPicPr/>
              <p:nvPr/>
            </p:nvPicPr>
            <p:blipFill>
              <a:blip r:embed="rId5"/>
              <a:stretch>
                <a:fillRect/>
              </a:stretch>
            </p:blipFill>
            <p:spPr>
              <a:xfrm>
                <a:off x="4460456" y="2971548"/>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9" name="Ink 58">
                <a:extLst>
                  <a:ext uri="{FF2B5EF4-FFF2-40B4-BE49-F238E27FC236}">
                    <a16:creationId xmlns:a16="http://schemas.microsoft.com/office/drawing/2014/main" id="{9D7BE329-9AB4-47F5-8668-A055518BD6D7}"/>
                  </a:ext>
                </a:extLst>
              </p14:cNvPr>
              <p14:cNvContentPartPr/>
              <p14:nvPr/>
            </p14:nvContentPartPr>
            <p14:xfrm>
              <a:off x="5109660" y="3207167"/>
              <a:ext cx="9525" cy="9525"/>
            </p14:xfrm>
          </p:contentPart>
        </mc:Choice>
        <mc:Fallback xmlns="">
          <p:pic>
            <p:nvPicPr>
              <p:cNvPr id="59" name="Ink 58">
                <a:extLst>
                  <a:ext uri="{FF2B5EF4-FFF2-40B4-BE49-F238E27FC236}">
                    <a16:creationId xmlns:a16="http://schemas.microsoft.com/office/drawing/2014/main" id="{9D7BE329-9AB4-47F5-8668-A055518BD6D7}"/>
                  </a:ext>
                </a:extLst>
              </p:cNvPr>
              <p:cNvPicPr/>
              <p:nvPr/>
            </p:nvPicPr>
            <p:blipFill>
              <a:blip r:embed="rId5"/>
              <a:stretch>
                <a:fillRect/>
              </a:stretch>
            </p:blipFill>
            <p:spPr>
              <a:xfrm>
                <a:off x="4633410" y="2730917"/>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3" name="Ink 62">
                <a:extLst>
                  <a:ext uri="{FF2B5EF4-FFF2-40B4-BE49-F238E27FC236}">
                    <a16:creationId xmlns:a16="http://schemas.microsoft.com/office/drawing/2014/main" id="{498F19B8-8BEA-407F-8FDA-753D8877F8A5}"/>
                  </a:ext>
                </a:extLst>
              </p14:cNvPr>
              <p14:cNvContentPartPr/>
              <p14:nvPr/>
            </p14:nvContentPartPr>
            <p14:xfrm>
              <a:off x="5463088" y="3071812"/>
              <a:ext cx="9525" cy="9525"/>
            </p14:xfrm>
          </p:contentPart>
        </mc:Choice>
        <mc:Fallback xmlns="">
          <p:pic>
            <p:nvPicPr>
              <p:cNvPr id="63" name="Ink 62">
                <a:extLst>
                  <a:ext uri="{FF2B5EF4-FFF2-40B4-BE49-F238E27FC236}">
                    <a16:creationId xmlns:a16="http://schemas.microsoft.com/office/drawing/2014/main" id="{498F19B8-8BEA-407F-8FDA-753D8877F8A5}"/>
                  </a:ext>
                </a:extLst>
              </p:cNvPr>
              <p:cNvPicPr/>
              <p:nvPr/>
            </p:nvPicPr>
            <p:blipFill>
              <a:blip r:embed="rId5"/>
              <a:stretch>
                <a:fillRect/>
              </a:stretch>
            </p:blipFill>
            <p:spPr>
              <a:xfrm>
                <a:off x="4986838" y="2595562"/>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4" name="Ink 63">
                <a:extLst>
                  <a:ext uri="{FF2B5EF4-FFF2-40B4-BE49-F238E27FC236}">
                    <a16:creationId xmlns:a16="http://schemas.microsoft.com/office/drawing/2014/main" id="{D8295D5F-4B1A-4D68-85A3-D7E818E7A331}"/>
                  </a:ext>
                </a:extLst>
              </p14:cNvPr>
              <p14:cNvContentPartPr/>
              <p14:nvPr/>
            </p14:nvContentPartPr>
            <p14:xfrm>
              <a:off x="5598443" y="3229726"/>
              <a:ext cx="9525" cy="9525"/>
            </p14:xfrm>
          </p:contentPart>
        </mc:Choice>
        <mc:Fallback xmlns="">
          <p:pic>
            <p:nvPicPr>
              <p:cNvPr id="64" name="Ink 63">
                <a:extLst>
                  <a:ext uri="{FF2B5EF4-FFF2-40B4-BE49-F238E27FC236}">
                    <a16:creationId xmlns:a16="http://schemas.microsoft.com/office/drawing/2014/main" id="{D8295D5F-4B1A-4D68-85A3-D7E818E7A331}"/>
                  </a:ext>
                </a:extLst>
              </p:cNvPr>
              <p:cNvPicPr/>
              <p:nvPr/>
            </p:nvPicPr>
            <p:blipFill>
              <a:blip r:embed="rId5"/>
              <a:stretch>
                <a:fillRect/>
              </a:stretch>
            </p:blipFill>
            <p:spPr>
              <a:xfrm>
                <a:off x="5122193" y="2753476"/>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5" name="Ink 64">
                <a:extLst>
                  <a:ext uri="{FF2B5EF4-FFF2-40B4-BE49-F238E27FC236}">
                    <a16:creationId xmlns:a16="http://schemas.microsoft.com/office/drawing/2014/main" id="{58343ED6-3DCD-4AC2-84D4-CA18308E7E09}"/>
                  </a:ext>
                </a:extLst>
              </p14:cNvPr>
              <p14:cNvContentPartPr/>
              <p14:nvPr/>
            </p14:nvContentPartPr>
            <p14:xfrm>
              <a:off x="5869154" y="3440279"/>
              <a:ext cx="9525" cy="9525"/>
            </p14:xfrm>
          </p:contentPart>
        </mc:Choice>
        <mc:Fallback xmlns="">
          <p:pic>
            <p:nvPicPr>
              <p:cNvPr id="65" name="Ink 64">
                <a:extLst>
                  <a:ext uri="{FF2B5EF4-FFF2-40B4-BE49-F238E27FC236}">
                    <a16:creationId xmlns:a16="http://schemas.microsoft.com/office/drawing/2014/main" id="{58343ED6-3DCD-4AC2-84D4-CA18308E7E09}"/>
                  </a:ext>
                </a:extLst>
              </p:cNvPr>
              <p:cNvPicPr/>
              <p:nvPr/>
            </p:nvPicPr>
            <p:blipFill>
              <a:blip r:embed="rId5"/>
              <a:stretch>
                <a:fillRect/>
              </a:stretch>
            </p:blipFill>
            <p:spPr>
              <a:xfrm>
                <a:off x="5392904" y="2964029"/>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id="{8909261F-9ADB-4C05-BA99-648392DAE200}"/>
                  </a:ext>
                </a:extLst>
              </p14:cNvPr>
              <p14:cNvContentPartPr/>
              <p14:nvPr/>
            </p14:nvContentPartPr>
            <p14:xfrm>
              <a:off x="6335377" y="3575634"/>
              <a:ext cx="9525" cy="9525"/>
            </p14:xfrm>
          </p:contentPart>
        </mc:Choice>
        <mc:Fallback xmlns="">
          <p:pic>
            <p:nvPicPr>
              <p:cNvPr id="66" name="Ink 65">
                <a:extLst>
                  <a:ext uri="{FF2B5EF4-FFF2-40B4-BE49-F238E27FC236}">
                    <a16:creationId xmlns:a16="http://schemas.microsoft.com/office/drawing/2014/main" id="{8909261F-9ADB-4C05-BA99-648392DAE200}"/>
                  </a:ext>
                </a:extLst>
              </p:cNvPr>
              <p:cNvPicPr/>
              <p:nvPr/>
            </p:nvPicPr>
            <p:blipFill>
              <a:blip r:embed="rId11"/>
              <a:stretch>
                <a:fillRect/>
              </a:stretch>
            </p:blipFill>
            <p:spPr>
              <a:xfrm>
                <a:off x="6282460" y="3099384"/>
                <a:ext cx="1143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Ink 66">
                <a:extLst>
                  <a:ext uri="{FF2B5EF4-FFF2-40B4-BE49-F238E27FC236}">
                    <a16:creationId xmlns:a16="http://schemas.microsoft.com/office/drawing/2014/main" id="{401E0309-0729-4531-B767-5C99C0889C2D}"/>
                  </a:ext>
                </a:extLst>
              </p14:cNvPr>
              <p14:cNvContentPartPr/>
              <p14:nvPr/>
            </p14:nvContentPartPr>
            <p14:xfrm>
              <a:off x="6839200" y="3808746"/>
              <a:ext cx="9525" cy="9525"/>
            </p14:xfrm>
          </p:contentPart>
        </mc:Choice>
        <mc:Fallback xmlns="">
          <p:pic>
            <p:nvPicPr>
              <p:cNvPr id="67" name="Ink 66">
                <a:extLst>
                  <a:ext uri="{FF2B5EF4-FFF2-40B4-BE49-F238E27FC236}">
                    <a16:creationId xmlns:a16="http://schemas.microsoft.com/office/drawing/2014/main" id="{401E0309-0729-4531-B767-5C99C0889C2D}"/>
                  </a:ext>
                </a:extLst>
              </p:cNvPr>
              <p:cNvPicPr/>
              <p:nvPr/>
            </p:nvPicPr>
            <p:blipFill>
              <a:blip r:embed="rId5"/>
              <a:stretch>
                <a:fillRect/>
              </a:stretch>
            </p:blipFill>
            <p:spPr>
              <a:xfrm>
                <a:off x="6362950" y="3332496"/>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8" name="Ink 67">
                <a:extLst>
                  <a:ext uri="{FF2B5EF4-FFF2-40B4-BE49-F238E27FC236}">
                    <a16:creationId xmlns:a16="http://schemas.microsoft.com/office/drawing/2014/main" id="{C074E0F4-A9FA-4E11-9FE1-24196FB7240F}"/>
                  </a:ext>
                </a:extLst>
              </p14:cNvPr>
              <p14:cNvContentPartPr/>
              <p14:nvPr/>
            </p14:nvContentPartPr>
            <p14:xfrm>
              <a:off x="5199897" y="3289884"/>
              <a:ext cx="9525" cy="9525"/>
            </p14:xfrm>
          </p:contentPart>
        </mc:Choice>
        <mc:Fallback xmlns="">
          <p:pic>
            <p:nvPicPr>
              <p:cNvPr id="68" name="Ink 67">
                <a:extLst>
                  <a:ext uri="{FF2B5EF4-FFF2-40B4-BE49-F238E27FC236}">
                    <a16:creationId xmlns:a16="http://schemas.microsoft.com/office/drawing/2014/main" id="{C074E0F4-A9FA-4E11-9FE1-24196FB7240F}"/>
                  </a:ext>
                </a:extLst>
              </p:cNvPr>
              <p:cNvPicPr/>
              <p:nvPr/>
            </p:nvPicPr>
            <p:blipFill>
              <a:blip r:embed="rId5"/>
              <a:stretch>
                <a:fillRect/>
              </a:stretch>
            </p:blipFill>
            <p:spPr>
              <a:xfrm>
                <a:off x="4723647" y="2813634"/>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9" name="Ink 68">
                <a:extLst>
                  <a:ext uri="{FF2B5EF4-FFF2-40B4-BE49-F238E27FC236}">
                    <a16:creationId xmlns:a16="http://schemas.microsoft.com/office/drawing/2014/main" id="{4AC797CE-88DC-4F1A-8E31-4C59C7F13985}"/>
                  </a:ext>
                </a:extLst>
              </p14:cNvPr>
              <p14:cNvContentPartPr/>
              <p14:nvPr/>
            </p14:nvContentPartPr>
            <p14:xfrm>
              <a:off x="5267575" y="3365081"/>
              <a:ext cx="9525" cy="9525"/>
            </p14:xfrm>
          </p:contentPart>
        </mc:Choice>
        <mc:Fallback xmlns="">
          <p:pic>
            <p:nvPicPr>
              <p:cNvPr id="69" name="Ink 68">
                <a:extLst>
                  <a:ext uri="{FF2B5EF4-FFF2-40B4-BE49-F238E27FC236}">
                    <a16:creationId xmlns:a16="http://schemas.microsoft.com/office/drawing/2014/main" id="{4AC797CE-88DC-4F1A-8E31-4C59C7F13985}"/>
                  </a:ext>
                </a:extLst>
              </p:cNvPr>
              <p:cNvPicPr/>
              <p:nvPr/>
            </p:nvPicPr>
            <p:blipFill>
              <a:blip r:embed="rId5"/>
              <a:stretch>
                <a:fillRect/>
              </a:stretch>
            </p:blipFill>
            <p:spPr>
              <a:xfrm>
                <a:off x="4791325" y="2888831"/>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1" name="Ink 70">
                <a:extLst>
                  <a:ext uri="{FF2B5EF4-FFF2-40B4-BE49-F238E27FC236}">
                    <a16:creationId xmlns:a16="http://schemas.microsoft.com/office/drawing/2014/main" id="{6C2AAA57-92CF-4B84-BF2C-29C3D30056A9}"/>
                  </a:ext>
                </a:extLst>
              </p14:cNvPr>
              <p14:cNvContentPartPr/>
              <p14:nvPr/>
            </p14:nvContentPartPr>
            <p14:xfrm>
              <a:off x="4741193" y="3989219"/>
              <a:ext cx="9525" cy="9525"/>
            </p14:xfrm>
          </p:contentPart>
        </mc:Choice>
        <mc:Fallback xmlns="">
          <p:pic>
            <p:nvPicPr>
              <p:cNvPr id="71" name="Ink 70">
                <a:extLst>
                  <a:ext uri="{FF2B5EF4-FFF2-40B4-BE49-F238E27FC236}">
                    <a16:creationId xmlns:a16="http://schemas.microsoft.com/office/drawing/2014/main" id="{6C2AAA57-92CF-4B84-BF2C-29C3D30056A9}"/>
                  </a:ext>
                </a:extLst>
              </p:cNvPr>
              <p:cNvPicPr/>
              <p:nvPr/>
            </p:nvPicPr>
            <p:blipFill>
              <a:blip r:embed="rId5"/>
              <a:stretch>
                <a:fillRect/>
              </a:stretch>
            </p:blipFill>
            <p:spPr>
              <a:xfrm>
                <a:off x="4264943" y="3512969"/>
                <a:ext cx="952500" cy="952500"/>
              </a:xfrm>
              <a:prstGeom prst="rect">
                <a:avLst/>
              </a:prstGeom>
            </p:spPr>
          </p:pic>
        </mc:Fallback>
      </mc:AlternateContent>
    </p:spTree>
    <p:extLst>
      <p:ext uri="{BB962C8B-B14F-4D97-AF65-F5344CB8AC3E}">
        <p14:creationId xmlns:p14="http://schemas.microsoft.com/office/powerpoint/2010/main" val="3781733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541EE3-FEC5-4C1B-9850-1BEF617EC7E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9241169-6AE6-4385-922B-ECE67E09F0E1}"/>
              </a:ext>
            </a:extLst>
          </p:cNvPr>
          <p:cNvSpPr>
            <a:spLocks noGrp="1"/>
          </p:cNvSpPr>
          <p:nvPr>
            <p:ph type="title"/>
          </p:nvPr>
        </p:nvSpPr>
        <p:spPr>
          <a:xfrm>
            <a:off x="713225" y="530584"/>
            <a:ext cx="6918619" cy="528600"/>
          </a:xfrm>
        </p:spPr>
        <p:txBody>
          <a:bodyPr/>
          <a:lstStyle/>
          <a:p>
            <a:r>
              <a:rPr lang="en-US" sz="2800"/>
              <a:t>Performance for lc1 (1st period)</a:t>
            </a:r>
          </a:p>
        </p:txBody>
      </p:sp>
      <p:pic>
        <p:nvPicPr>
          <p:cNvPr id="4" name="Picture 6" descr="Table&#10;&#10;Description automatically generated">
            <a:extLst>
              <a:ext uri="{FF2B5EF4-FFF2-40B4-BE49-F238E27FC236}">
                <a16:creationId xmlns:a16="http://schemas.microsoft.com/office/drawing/2014/main" id="{BE84BC49-DFC8-4D42-B016-389D99241E28}"/>
              </a:ext>
            </a:extLst>
          </p:cNvPr>
          <p:cNvPicPr>
            <a:picLocks noChangeAspect="1"/>
          </p:cNvPicPr>
          <p:nvPr/>
        </p:nvPicPr>
        <p:blipFill>
          <a:blip r:embed="rId3"/>
          <a:stretch>
            <a:fillRect/>
          </a:stretch>
        </p:blipFill>
        <p:spPr>
          <a:xfrm>
            <a:off x="1719011" y="1578526"/>
            <a:ext cx="4247148" cy="1144236"/>
          </a:xfrm>
          <a:prstGeom prst="rect">
            <a:avLst/>
          </a:prstGeom>
        </p:spPr>
      </p:pic>
      <p:pic>
        <p:nvPicPr>
          <p:cNvPr id="7" name="Picture 7">
            <a:extLst>
              <a:ext uri="{FF2B5EF4-FFF2-40B4-BE49-F238E27FC236}">
                <a16:creationId xmlns:a16="http://schemas.microsoft.com/office/drawing/2014/main" id="{607351B1-8083-47F1-A9A8-D11E259EB7C2}"/>
              </a:ext>
            </a:extLst>
          </p:cNvPr>
          <p:cNvPicPr>
            <a:picLocks noChangeAspect="1"/>
          </p:cNvPicPr>
          <p:nvPr/>
        </p:nvPicPr>
        <p:blipFill>
          <a:blip r:embed="rId4"/>
          <a:stretch>
            <a:fillRect/>
          </a:stretch>
        </p:blipFill>
        <p:spPr>
          <a:xfrm>
            <a:off x="1779170" y="2629974"/>
            <a:ext cx="4119312" cy="1019033"/>
          </a:xfrm>
          <a:prstGeom prst="rect">
            <a:avLst/>
          </a:prstGeom>
        </p:spPr>
      </p:pic>
    </p:spTree>
    <p:extLst>
      <p:ext uri="{BB962C8B-B14F-4D97-AF65-F5344CB8AC3E}">
        <p14:creationId xmlns:p14="http://schemas.microsoft.com/office/powerpoint/2010/main" val="49629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247510-8A25-42E1-A586-B115FA75061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71E8966-A9F9-46BF-98E2-4A302C116CB9}"/>
              </a:ext>
            </a:extLst>
          </p:cNvPr>
          <p:cNvSpPr>
            <a:spLocks noGrp="1"/>
          </p:cNvSpPr>
          <p:nvPr>
            <p:ph type="title"/>
          </p:nvPr>
        </p:nvSpPr>
        <p:spPr>
          <a:xfrm>
            <a:off x="713225" y="530584"/>
            <a:ext cx="7317165" cy="528600"/>
          </a:xfrm>
        </p:spPr>
        <p:txBody>
          <a:bodyPr/>
          <a:lstStyle/>
          <a:p>
            <a:r>
              <a:rPr lang="en-US" sz="2800"/>
              <a:t>Max Drawdown for lc1 (1st period)</a:t>
            </a:r>
          </a:p>
        </p:txBody>
      </p:sp>
      <p:pic>
        <p:nvPicPr>
          <p:cNvPr id="5" name="Picture 5" descr="Chart, histogram&#10;&#10;Description automatically generated">
            <a:extLst>
              <a:ext uri="{FF2B5EF4-FFF2-40B4-BE49-F238E27FC236}">
                <a16:creationId xmlns:a16="http://schemas.microsoft.com/office/drawing/2014/main" id="{05F31260-B0BD-4EF8-BA1E-063C30BFED8A}"/>
              </a:ext>
            </a:extLst>
          </p:cNvPr>
          <p:cNvPicPr>
            <a:picLocks noChangeAspect="1"/>
          </p:cNvPicPr>
          <p:nvPr/>
        </p:nvPicPr>
        <p:blipFill>
          <a:blip r:embed="rId3"/>
          <a:stretch>
            <a:fillRect/>
          </a:stretch>
        </p:blipFill>
        <p:spPr>
          <a:xfrm>
            <a:off x="651210" y="1464012"/>
            <a:ext cx="7631027" cy="3012567"/>
          </a:xfrm>
          <a:prstGeom prst="rect">
            <a:avLst/>
          </a:prstGeom>
        </p:spPr>
      </p:pic>
    </p:spTree>
    <p:extLst>
      <p:ext uri="{BB962C8B-B14F-4D97-AF65-F5344CB8AC3E}">
        <p14:creationId xmlns:p14="http://schemas.microsoft.com/office/powerpoint/2010/main" val="133444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662B12-B060-4CE5-AB62-0608171CB0D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E59749F-6E25-467E-9FF7-30BF9B125B03}"/>
              </a:ext>
            </a:extLst>
          </p:cNvPr>
          <p:cNvSpPr>
            <a:spLocks noGrp="1"/>
          </p:cNvSpPr>
          <p:nvPr>
            <p:ph type="title"/>
          </p:nvPr>
        </p:nvSpPr>
        <p:spPr>
          <a:xfrm>
            <a:off x="713225" y="530584"/>
            <a:ext cx="6911100" cy="528600"/>
          </a:xfrm>
        </p:spPr>
        <p:txBody>
          <a:bodyPr/>
          <a:lstStyle/>
          <a:p>
            <a:r>
              <a:rPr lang="en-US" sz="2800"/>
              <a:t>Risk index of LC1 (2nd Period) </a:t>
            </a:r>
          </a:p>
        </p:txBody>
      </p:sp>
      <p:pic>
        <p:nvPicPr>
          <p:cNvPr id="5" name="Picture 5" descr="Chart, line chart&#10;&#10;Description automatically generated">
            <a:extLst>
              <a:ext uri="{FF2B5EF4-FFF2-40B4-BE49-F238E27FC236}">
                <a16:creationId xmlns:a16="http://schemas.microsoft.com/office/drawing/2014/main" id="{778728A6-73C2-437F-8231-3BE9A42BA3EA}"/>
              </a:ext>
            </a:extLst>
          </p:cNvPr>
          <p:cNvPicPr>
            <a:picLocks noChangeAspect="1"/>
          </p:cNvPicPr>
          <p:nvPr/>
        </p:nvPicPr>
        <p:blipFill>
          <a:blip r:embed="rId3"/>
          <a:stretch>
            <a:fillRect/>
          </a:stretch>
        </p:blipFill>
        <p:spPr>
          <a:xfrm>
            <a:off x="711367" y="1473809"/>
            <a:ext cx="6488027" cy="3346400"/>
          </a:xfrm>
          <a:prstGeom prst="rect">
            <a:avLst/>
          </a:prstGeom>
        </p:spPr>
      </p:pic>
    </p:spTree>
    <p:extLst>
      <p:ext uri="{BB962C8B-B14F-4D97-AF65-F5344CB8AC3E}">
        <p14:creationId xmlns:p14="http://schemas.microsoft.com/office/powerpoint/2010/main" val="430869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8C9BA5-0035-40BF-B892-A4C5795EE921}"/>
              </a:ext>
            </a:extLst>
          </p:cNvPr>
          <p:cNvSpPr>
            <a:spLocks noGrp="1"/>
          </p:cNvSpPr>
          <p:nvPr>
            <p:ph type="body" idx="1"/>
          </p:nvPr>
        </p:nvSpPr>
        <p:spPr>
          <a:xfrm>
            <a:off x="713225" y="1198558"/>
            <a:ext cx="6075000" cy="3259800"/>
          </a:xfrm>
        </p:spPr>
        <p:txBody>
          <a:bodyPr/>
          <a:lstStyle/>
          <a:p>
            <a:r>
              <a:rPr lang="en-US"/>
              <a:t>3 periods of stop trades</a:t>
            </a:r>
          </a:p>
        </p:txBody>
      </p:sp>
      <p:sp>
        <p:nvSpPr>
          <p:cNvPr id="3" name="Title 2">
            <a:extLst>
              <a:ext uri="{FF2B5EF4-FFF2-40B4-BE49-F238E27FC236}">
                <a16:creationId xmlns:a16="http://schemas.microsoft.com/office/drawing/2014/main" id="{7CF123EE-8CF7-42C8-ADDC-F1AA97AD670F}"/>
              </a:ext>
            </a:extLst>
          </p:cNvPr>
          <p:cNvSpPr>
            <a:spLocks noGrp="1"/>
          </p:cNvSpPr>
          <p:nvPr>
            <p:ph type="title"/>
          </p:nvPr>
        </p:nvSpPr>
        <p:spPr>
          <a:xfrm>
            <a:off x="713225" y="530584"/>
            <a:ext cx="6459916" cy="528600"/>
          </a:xfrm>
        </p:spPr>
        <p:txBody>
          <a:bodyPr/>
          <a:lstStyle/>
          <a:p>
            <a:r>
              <a:rPr lang="en-US" sz="2800"/>
              <a:t>trading days for LC1 (2nd half)</a:t>
            </a:r>
          </a:p>
          <a:p>
            <a:endParaRPr lang="en-US" sz="2800"/>
          </a:p>
        </p:txBody>
      </p:sp>
      <p:pic>
        <p:nvPicPr>
          <p:cNvPr id="5" name="Picture 5">
            <a:extLst>
              <a:ext uri="{FF2B5EF4-FFF2-40B4-BE49-F238E27FC236}">
                <a16:creationId xmlns:a16="http://schemas.microsoft.com/office/drawing/2014/main" id="{30A7161A-84A5-4121-B788-FB5DA5DBDDDB}"/>
              </a:ext>
            </a:extLst>
          </p:cNvPr>
          <p:cNvPicPr>
            <a:picLocks noChangeAspect="1"/>
          </p:cNvPicPr>
          <p:nvPr/>
        </p:nvPicPr>
        <p:blipFill>
          <a:blip r:embed="rId3"/>
          <a:stretch>
            <a:fillRect/>
          </a:stretch>
        </p:blipFill>
        <p:spPr>
          <a:xfrm>
            <a:off x="681288" y="1483161"/>
            <a:ext cx="6676023" cy="3402897"/>
          </a:xfrm>
          <a:prstGeom prst="rect">
            <a:avLst/>
          </a:prstGeom>
        </p:spPr>
      </p:pic>
    </p:spTree>
    <p:extLst>
      <p:ext uri="{BB962C8B-B14F-4D97-AF65-F5344CB8AC3E}">
        <p14:creationId xmlns:p14="http://schemas.microsoft.com/office/powerpoint/2010/main" val="354150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25193D-EC0B-4667-8A25-7169A520FEF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B81DC78-E37B-4450-B8DE-076E9438DF84}"/>
              </a:ext>
            </a:extLst>
          </p:cNvPr>
          <p:cNvSpPr>
            <a:spLocks noGrp="1"/>
          </p:cNvSpPr>
          <p:nvPr>
            <p:ph type="title"/>
          </p:nvPr>
        </p:nvSpPr>
        <p:spPr>
          <a:xfrm>
            <a:off x="713225" y="530584"/>
            <a:ext cx="8249613" cy="528600"/>
          </a:xfrm>
        </p:spPr>
        <p:txBody>
          <a:bodyPr/>
          <a:lstStyle/>
          <a:p>
            <a:r>
              <a:rPr lang="en-US" sz="2800"/>
              <a:t>Cumulative Returns for LC1 (2nd Period) </a:t>
            </a:r>
          </a:p>
        </p:txBody>
      </p:sp>
      <p:pic>
        <p:nvPicPr>
          <p:cNvPr id="5" name="Picture 5" descr="Chart, histogram&#10;&#10;Description automatically generated">
            <a:extLst>
              <a:ext uri="{FF2B5EF4-FFF2-40B4-BE49-F238E27FC236}">
                <a16:creationId xmlns:a16="http://schemas.microsoft.com/office/drawing/2014/main" id="{8C5039A3-3451-4341-A6EC-F00303655A4E}"/>
              </a:ext>
            </a:extLst>
          </p:cNvPr>
          <p:cNvPicPr>
            <a:picLocks noChangeAspect="1"/>
          </p:cNvPicPr>
          <p:nvPr/>
        </p:nvPicPr>
        <p:blipFill>
          <a:blip r:embed="rId3"/>
          <a:stretch>
            <a:fillRect/>
          </a:stretch>
        </p:blipFill>
        <p:spPr>
          <a:xfrm>
            <a:off x="493295" y="1282587"/>
            <a:ext cx="7067048" cy="3676209"/>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E11BE04-120E-4C44-9654-B1644318FFA9}"/>
                  </a:ext>
                </a:extLst>
              </p14:cNvPr>
              <p14:cNvContentPartPr/>
              <p14:nvPr/>
            </p14:nvContentPartPr>
            <p14:xfrm>
              <a:off x="6598568" y="3838825"/>
              <a:ext cx="9525" cy="9525"/>
            </p14:xfrm>
          </p:contentPart>
        </mc:Choice>
        <mc:Fallback xmlns="">
          <p:pic>
            <p:nvPicPr>
              <p:cNvPr id="10" name="Ink 9">
                <a:extLst>
                  <a:ext uri="{FF2B5EF4-FFF2-40B4-BE49-F238E27FC236}">
                    <a16:creationId xmlns:a16="http://schemas.microsoft.com/office/drawing/2014/main" id="{CE11BE04-120E-4C44-9654-B1644318FFA9}"/>
                  </a:ext>
                </a:extLst>
              </p:cNvPr>
              <p:cNvPicPr/>
              <p:nvPr/>
            </p:nvPicPr>
            <p:blipFill>
              <a:blip r:embed="rId5"/>
              <a:stretch>
                <a:fillRect/>
              </a:stretch>
            </p:blipFill>
            <p:spPr>
              <a:xfrm>
                <a:off x="6122318" y="3362575"/>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D806A39-4E03-492A-B450-7A7C24BBCC26}"/>
                  </a:ext>
                </a:extLst>
              </p14:cNvPr>
              <p14:cNvContentPartPr/>
              <p14:nvPr/>
            </p14:nvContentPartPr>
            <p14:xfrm>
              <a:off x="5026943" y="4124575"/>
              <a:ext cx="9525" cy="9525"/>
            </p14:xfrm>
          </p:contentPart>
        </mc:Choice>
        <mc:Fallback xmlns="">
          <p:pic>
            <p:nvPicPr>
              <p:cNvPr id="12" name="Ink 11">
                <a:extLst>
                  <a:ext uri="{FF2B5EF4-FFF2-40B4-BE49-F238E27FC236}">
                    <a16:creationId xmlns:a16="http://schemas.microsoft.com/office/drawing/2014/main" id="{4D806A39-4E03-492A-B450-7A7C24BBCC26}"/>
                  </a:ext>
                </a:extLst>
              </p:cNvPr>
              <p:cNvPicPr/>
              <p:nvPr/>
            </p:nvPicPr>
            <p:blipFill>
              <a:blip r:embed="rId5"/>
              <a:stretch>
                <a:fillRect/>
              </a:stretch>
            </p:blipFill>
            <p:spPr>
              <a:xfrm>
                <a:off x="4550693" y="3648325"/>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588ADE02-B4EC-4BBD-87FB-3C7F31433B2E}"/>
                  </a:ext>
                </a:extLst>
              </p14:cNvPr>
              <p14:cNvContentPartPr/>
              <p14:nvPr/>
            </p14:nvContentPartPr>
            <p14:xfrm>
              <a:off x="2688305" y="4568239"/>
              <a:ext cx="9525" cy="9525"/>
            </p14:xfrm>
          </p:contentPart>
        </mc:Choice>
        <mc:Fallback xmlns="">
          <p:pic>
            <p:nvPicPr>
              <p:cNvPr id="14" name="Ink 13">
                <a:extLst>
                  <a:ext uri="{FF2B5EF4-FFF2-40B4-BE49-F238E27FC236}">
                    <a16:creationId xmlns:a16="http://schemas.microsoft.com/office/drawing/2014/main" id="{588ADE02-B4EC-4BBD-87FB-3C7F31433B2E}"/>
                  </a:ext>
                </a:extLst>
              </p:cNvPr>
              <p:cNvPicPr/>
              <p:nvPr/>
            </p:nvPicPr>
            <p:blipFill>
              <a:blip r:embed="rId5"/>
              <a:stretch>
                <a:fillRect/>
              </a:stretch>
            </p:blipFill>
            <p:spPr>
              <a:xfrm>
                <a:off x="2212055" y="4091989"/>
                <a:ext cx="952500" cy="952500"/>
              </a:xfrm>
              <a:prstGeom prst="rect">
                <a:avLst/>
              </a:prstGeom>
            </p:spPr>
          </p:pic>
        </mc:Fallback>
      </mc:AlternateContent>
    </p:spTree>
    <p:extLst>
      <p:ext uri="{BB962C8B-B14F-4D97-AF65-F5344CB8AC3E}">
        <p14:creationId xmlns:p14="http://schemas.microsoft.com/office/powerpoint/2010/main" val="1562309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contents</a:t>
            </a:r>
            <a:endParaRPr b="1">
              <a:solidFill>
                <a:schemeClr val="lt1"/>
              </a:solidFill>
            </a:endParaRPr>
          </a:p>
        </p:txBody>
      </p:sp>
      <p:sp>
        <p:nvSpPr>
          <p:cNvPr id="242" name="Google Shape;242;p38"/>
          <p:cNvSpPr txBox="1">
            <a:spLocks noGrp="1"/>
          </p:cNvSpPr>
          <p:nvPr>
            <p:ph type="title" idx="5"/>
          </p:nvPr>
        </p:nvSpPr>
        <p:spPr>
          <a:xfrm>
            <a:off x="5690650" y="1146668"/>
            <a:ext cx="3193800" cy="325200"/>
          </a:xfrm>
          <a:prstGeom prst="rect">
            <a:avLst/>
          </a:prstGeom>
        </p:spPr>
        <p:txBody>
          <a:bodyPr spcFirstLastPara="1" wrap="square" lIns="91425" tIns="91425" rIns="91425" bIns="91425" anchor="ctr" anchorCtr="0">
            <a:noAutofit/>
          </a:bodyPr>
          <a:lstStyle/>
          <a:p>
            <a:pPr lvl="0"/>
            <a:r>
              <a:rPr lang="en-SG" altLang="ko-Kore-SG"/>
              <a:t>Abstract</a:t>
            </a:r>
          </a:p>
        </p:txBody>
      </p:sp>
      <p:sp>
        <p:nvSpPr>
          <p:cNvPr id="243" name="Google Shape;243;p38"/>
          <p:cNvSpPr txBox="1">
            <a:spLocks noGrp="1"/>
          </p:cNvSpPr>
          <p:nvPr>
            <p:ph type="title"/>
          </p:nvPr>
        </p:nvSpPr>
        <p:spPr>
          <a:xfrm>
            <a:off x="5690650" y="2014593"/>
            <a:ext cx="3193800" cy="325200"/>
          </a:xfrm>
          <a:prstGeom prst="rect">
            <a:avLst/>
          </a:prstGeom>
        </p:spPr>
        <p:txBody>
          <a:bodyPr spcFirstLastPara="1" wrap="square" lIns="91425" tIns="91425" rIns="91425" bIns="91425" anchor="ctr" anchorCtr="0">
            <a:noAutofit/>
          </a:bodyPr>
          <a:lstStyle/>
          <a:p>
            <a:pPr lvl="0"/>
            <a:r>
              <a:rPr lang="en" altLang="ko-Kore-SG"/>
              <a:t>Literature Review</a:t>
            </a:r>
            <a:endParaRPr>
              <a:solidFill>
                <a:schemeClr val="dk1"/>
              </a:solidFill>
            </a:endParaRPr>
          </a:p>
        </p:txBody>
      </p:sp>
      <p:sp>
        <p:nvSpPr>
          <p:cNvPr id="245" name="Google Shape;245;p38"/>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46" name="Google Shape;246;p38"/>
          <p:cNvSpPr txBox="1">
            <a:spLocks noGrp="1"/>
          </p:cNvSpPr>
          <p:nvPr>
            <p:ph type="title" idx="3"/>
          </p:nvPr>
        </p:nvSpPr>
        <p:spPr>
          <a:xfrm>
            <a:off x="4810771" y="203199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47" name="Google Shape;247;p38"/>
          <p:cNvSpPr txBox="1">
            <a:spLocks noGrp="1"/>
          </p:cNvSpPr>
          <p:nvPr>
            <p:ph type="title" idx="6"/>
          </p:nvPr>
        </p:nvSpPr>
        <p:spPr>
          <a:xfrm>
            <a:off x="5690650" y="2863018"/>
            <a:ext cx="3723694" cy="325200"/>
          </a:xfrm>
          <a:prstGeom prst="rect">
            <a:avLst/>
          </a:prstGeom>
        </p:spPr>
        <p:txBody>
          <a:bodyPr spcFirstLastPara="1" wrap="square" lIns="91425" tIns="91425" rIns="91425" bIns="91425" anchor="ctr" anchorCtr="0">
            <a:noAutofit/>
          </a:bodyPr>
          <a:lstStyle/>
          <a:p>
            <a:pPr lvl="0"/>
            <a:r>
              <a:rPr lang="en" altLang="ko-Kore-SG"/>
              <a:t>Suggested Methodology</a:t>
            </a:r>
            <a:endParaRPr>
              <a:solidFill>
                <a:schemeClr val="dk1"/>
              </a:solidFill>
            </a:endParaRPr>
          </a:p>
        </p:txBody>
      </p:sp>
      <p:sp>
        <p:nvSpPr>
          <p:cNvPr id="249" name="Google Shape;249;p38"/>
          <p:cNvSpPr txBox="1">
            <a:spLocks noGrp="1"/>
          </p:cNvSpPr>
          <p:nvPr>
            <p:ph type="title" idx="4"/>
          </p:nvPr>
        </p:nvSpPr>
        <p:spPr>
          <a:xfrm>
            <a:off x="5690650" y="373094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PRELIMINARY Results</a:t>
            </a:r>
            <a:endParaRPr>
              <a:solidFill>
                <a:schemeClr val="dk1"/>
              </a:solidFill>
            </a:endParaRPr>
          </a:p>
        </p:txBody>
      </p:sp>
      <p:sp>
        <p:nvSpPr>
          <p:cNvPr id="251" name="Google Shape;251;p38"/>
          <p:cNvSpPr txBox="1">
            <a:spLocks noGrp="1"/>
          </p:cNvSpPr>
          <p:nvPr>
            <p:ph type="title" idx="7"/>
          </p:nvPr>
        </p:nvSpPr>
        <p:spPr>
          <a:xfrm>
            <a:off x="4810771" y="288041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52" name="Google Shape;252;p38"/>
          <p:cNvSpPr txBox="1">
            <a:spLocks noGrp="1"/>
          </p:cNvSpPr>
          <p:nvPr>
            <p:ph type="title" idx="8"/>
          </p:nvPr>
        </p:nvSpPr>
        <p:spPr>
          <a:xfrm>
            <a:off x="4810771" y="374834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253" name="Google Shape;253;p38"/>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E39D8-A14B-413E-BBF5-32175547364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FB4F220A-39B5-4CC3-8999-C69AD8653526}"/>
              </a:ext>
            </a:extLst>
          </p:cNvPr>
          <p:cNvSpPr>
            <a:spLocks noGrp="1"/>
          </p:cNvSpPr>
          <p:nvPr>
            <p:ph type="title"/>
          </p:nvPr>
        </p:nvSpPr>
        <p:spPr>
          <a:xfrm>
            <a:off x="713225" y="530584"/>
            <a:ext cx="6963738" cy="528600"/>
          </a:xfrm>
        </p:spPr>
        <p:txBody>
          <a:bodyPr/>
          <a:lstStyle/>
          <a:p>
            <a:r>
              <a:rPr lang="en-US" sz="2800"/>
              <a:t>Performance for lc1 (2nd Period)</a:t>
            </a:r>
          </a:p>
        </p:txBody>
      </p:sp>
      <p:pic>
        <p:nvPicPr>
          <p:cNvPr id="6" name="Picture 6" descr="Table&#10;&#10;Description automatically generated">
            <a:extLst>
              <a:ext uri="{FF2B5EF4-FFF2-40B4-BE49-F238E27FC236}">
                <a16:creationId xmlns:a16="http://schemas.microsoft.com/office/drawing/2014/main" id="{FB237355-050C-402D-95F6-4A18F1B267DA}"/>
              </a:ext>
            </a:extLst>
          </p:cNvPr>
          <p:cNvPicPr>
            <a:picLocks noChangeAspect="1"/>
          </p:cNvPicPr>
          <p:nvPr/>
        </p:nvPicPr>
        <p:blipFill>
          <a:blip r:embed="rId3"/>
          <a:stretch>
            <a:fillRect/>
          </a:stretch>
        </p:blipFill>
        <p:spPr>
          <a:xfrm>
            <a:off x="1538537" y="1531954"/>
            <a:ext cx="4472740" cy="1132105"/>
          </a:xfrm>
          <a:prstGeom prst="rect">
            <a:avLst/>
          </a:prstGeom>
        </p:spPr>
      </p:pic>
      <p:pic>
        <p:nvPicPr>
          <p:cNvPr id="7" name="Picture 7" descr="Table&#10;&#10;Description automatically generated">
            <a:extLst>
              <a:ext uri="{FF2B5EF4-FFF2-40B4-BE49-F238E27FC236}">
                <a16:creationId xmlns:a16="http://schemas.microsoft.com/office/drawing/2014/main" id="{E515082B-8758-43A0-91DF-75DFC26E5491}"/>
              </a:ext>
            </a:extLst>
          </p:cNvPr>
          <p:cNvPicPr>
            <a:picLocks noChangeAspect="1"/>
          </p:cNvPicPr>
          <p:nvPr/>
        </p:nvPicPr>
        <p:blipFill>
          <a:blip r:embed="rId4"/>
          <a:stretch>
            <a:fillRect/>
          </a:stretch>
        </p:blipFill>
        <p:spPr>
          <a:xfrm>
            <a:off x="1576136" y="2502754"/>
            <a:ext cx="4472740" cy="1108039"/>
          </a:xfrm>
          <a:prstGeom prst="rect">
            <a:avLst/>
          </a:prstGeom>
        </p:spPr>
      </p:pic>
    </p:spTree>
    <p:extLst>
      <p:ext uri="{BB962C8B-B14F-4D97-AF65-F5344CB8AC3E}">
        <p14:creationId xmlns:p14="http://schemas.microsoft.com/office/powerpoint/2010/main" val="2700315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7A58D4-24A1-4962-A3CE-DC3A09451A4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CE1C517-B5B6-4EDB-929D-FD50C1066532}"/>
              </a:ext>
            </a:extLst>
          </p:cNvPr>
          <p:cNvSpPr>
            <a:spLocks noGrp="1"/>
          </p:cNvSpPr>
          <p:nvPr>
            <p:ph type="title"/>
          </p:nvPr>
        </p:nvSpPr>
        <p:spPr>
          <a:xfrm>
            <a:off x="713225" y="530584"/>
            <a:ext cx="8038801" cy="528600"/>
          </a:xfrm>
        </p:spPr>
        <p:txBody>
          <a:bodyPr/>
          <a:lstStyle/>
          <a:p>
            <a:r>
              <a:rPr lang="en-US" sz="2800"/>
              <a:t>Max Drawdown for lc1 (2nd Period) </a:t>
            </a:r>
          </a:p>
        </p:txBody>
      </p:sp>
      <p:pic>
        <p:nvPicPr>
          <p:cNvPr id="5" name="Picture 5" descr="Chart, line chart, histogram&#10;&#10;Description automatically generated">
            <a:extLst>
              <a:ext uri="{FF2B5EF4-FFF2-40B4-BE49-F238E27FC236}">
                <a16:creationId xmlns:a16="http://schemas.microsoft.com/office/drawing/2014/main" id="{EB300EC5-99F0-4474-AB3A-F2163B575C52}"/>
              </a:ext>
            </a:extLst>
          </p:cNvPr>
          <p:cNvPicPr>
            <a:picLocks noChangeAspect="1"/>
          </p:cNvPicPr>
          <p:nvPr/>
        </p:nvPicPr>
        <p:blipFill>
          <a:blip r:embed="rId2"/>
          <a:stretch>
            <a:fillRect/>
          </a:stretch>
        </p:blipFill>
        <p:spPr>
          <a:xfrm>
            <a:off x="711368" y="1425935"/>
            <a:ext cx="7826541" cy="3111279"/>
          </a:xfrm>
          <a:prstGeom prst="rect">
            <a:avLst/>
          </a:prstGeom>
        </p:spPr>
      </p:pic>
    </p:spTree>
    <p:extLst>
      <p:ext uri="{BB962C8B-B14F-4D97-AF65-F5344CB8AC3E}">
        <p14:creationId xmlns:p14="http://schemas.microsoft.com/office/powerpoint/2010/main" val="850766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A6DD1F-31C5-4210-AC2B-8C1298907669}"/>
              </a:ext>
            </a:extLst>
          </p:cNvPr>
          <p:cNvSpPr>
            <a:spLocks noGrp="1"/>
          </p:cNvSpPr>
          <p:nvPr>
            <p:ph type="body" idx="1"/>
          </p:nvPr>
        </p:nvSpPr>
        <p:spPr/>
        <p:txBody>
          <a:bodyPr/>
          <a:lstStyle/>
          <a:p>
            <a:pPr marL="425450" indent="-285750"/>
            <a:r>
              <a:rPr lang="en-US" dirty="0"/>
              <a:t>Formed from 4 Raw Risk Indicators: US Corp BAA 10 </a:t>
            </a:r>
            <a:r>
              <a:rPr lang="en-US" dirty="0" err="1"/>
              <a:t>Yr</a:t>
            </a:r>
            <a:r>
              <a:rPr lang="en-US" dirty="0"/>
              <a:t> Spread, SP500 Index, FTSE100 Index, Philadelphia Gold and Silver Index</a:t>
            </a:r>
          </a:p>
          <a:p>
            <a:pPr marL="425450" indent="-285750"/>
            <a:endParaRPr lang="en-US"/>
          </a:p>
          <a:p>
            <a:r>
              <a:rPr lang="en-US" dirty="0"/>
              <a:t>Modifications to SP500 Index, FTSE100 Index, Philadelphia Gold and Silver Index</a:t>
            </a:r>
          </a:p>
          <a:p>
            <a:endParaRPr lang="en-US"/>
          </a:p>
          <a:p>
            <a:r>
              <a:rPr lang="en-US" dirty="0"/>
              <a:t>Threshold of 0.5865 of max value for stop trades </a:t>
            </a:r>
          </a:p>
          <a:p>
            <a:pPr marL="425450" indent="-285750"/>
            <a:endParaRPr lang="en-US"/>
          </a:p>
          <a:p>
            <a:endParaRPr lang="en-US"/>
          </a:p>
          <a:p>
            <a:endParaRPr lang="en-US"/>
          </a:p>
        </p:txBody>
      </p:sp>
      <p:sp>
        <p:nvSpPr>
          <p:cNvPr id="3" name="Title 2">
            <a:extLst>
              <a:ext uri="{FF2B5EF4-FFF2-40B4-BE49-F238E27FC236}">
                <a16:creationId xmlns:a16="http://schemas.microsoft.com/office/drawing/2014/main" id="{960B0C78-BB74-4266-A443-B14A2B5CAD26}"/>
              </a:ext>
            </a:extLst>
          </p:cNvPr>
          <p:cNvSpPr>
            <a:spLocks noGrp="1"/>
          </p:cNvSpPr>
          <p:nvPr>
            <p:ph type="title"/>
          </p:nvPr>
        </p:nvSpPr>
        <p:spPr/>
        <p:txBody>
          <a:bodyPr/>
          <a:lstStyle/>
          <a:p>
            <a:r>
              <a:rPr lang="en-US" sz="2800"/>
              <a:t>Linear Combination 2 (LC2)</a:t>
            </a:r>
          </a:p>
        </p:txBody>
      </p:sp>
    </p:spTree>
    <p:extLst>
      <p:ext uri="{BB962C8B-B14F-4D97-AF65-F5344CB8AC3E}">
        <p14:creationId xmlns:p14="http://schemas.microsoft.com/office/powerpoint/2010/main" val="392357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8AEC43-EF85-48A2-8035-7733EEF5207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2078477-3229-47CF-BF43-5D25AF292A77}"/>
              </a:ext>
            </a:extLst>
          </p:cNvPr>
          <p:cNvSpPr>
            <a:spLocks noGrp="1"/>
          </p:cNvSpPr>
          <p:nvPr>
            <p:ph type="title"/>
          </p:nvPr>
        </p:nvSpPr>
        <p:spPr/>
        <p:txBody>
          <a:bodyPr/>
          <a:lstStyle/>
          <a:p>
            <a:r>
              <a:rPr lang="en-US" sz="2800"/>
              <a:t>Risk index of LC2 (1st period) </a:t>
            </a:r>
          </a:p>
        </p:txBody>
      </p:sp>
      <p:pic>
        <p:nvPicPr>
          <p:cNvPr id="5" name="Picture 5" descr="Chart, line chart&#10;&#10;Description automatically generated">
            <a:extLst>
              <a:ext uri="{FF2B5EF4-FFF2-40B4-BE49-F238E27FC236}">
                <a16:creationId xmlns:a16="http://schemas.microsoft.com/office/drawing/2014/main" id="{95C6BD18-0B43-41AE-95DC-F57D8B41FBEE}"/>
              </a:ext>
            </a:extLst>
          </p:cNvPr>
          <p:cNvPicPr>
            <a:picLocks noChangeAspect="1"/>
          </p:cNvPicPr>
          <p:nvPr/>
        </p:nvPicPr>
        <p:blipFill>
          <a:blip r:embed="rId2"/>
          <a:stretch>
            <a:fillRect/>
          </a:stretch>
        </p:blipFill>
        <p:spPr>
          <a:xfrm>
            <a:off x="967039" y="1422971"/>
            <a:ext cx="6315074" cy="3372880"/>
          </a:xfrm>
          <a:prstGeom prst="rect">
            <a:avLst/>
          </a:prstGeom>
        </p:spPr>
      </p:pic>
    </p:spTree>
    <p:extLst>
      <p:ext uri="{BB962C8B-B14F-4D97-AF65-F5344CB8AC3E}">
        <p14:creationId xmlns:p14="http://schemas.microsoft.com/office/powerpoint/2010/main" val="63768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C30190-B958-4611-89FF-10E6FA9EA8D8}"/>
              </a:ext>
            </a:extLst>
          </p:cNvPr>
          <p:cNvSpPr>
            <a:spLocks noGrp="1"/>
          </p:cNvSpPr>
          <p:nvPr>
            <p:ph type="body" idx="1"/>
          </p:nvPr>
        </p:nvSpPr>
        <p:spPr>
          <a:xfrm>
            <a:off x="713225" y="1213597"/>
            <a:ext cx="6075000" cy="3259800"/>
          </a:xfrm>
        </p:spPr>
        <p:txBody>
          <a:bodyPr/>
          <a:lstStyle/>
          <a:p>
            <a:r>
              <a:rPr lang="en-US"/>
              <a:t>9 periods of stop trades</a:t>
            </a:r>
          </a:p>
        </p:txBody>
      </p:sp>
      <p:sp>
        <p:nvSpPr>
          <p:cNvPr id="3" name="Title 2">
            <a:extLst>
              <a:ext uri="{FF2B5EF4-FFF2-40B4-BE49-F238E27FC236}">
                <a16:creationId xmlns:a16="http://schemas.microsoft.com/office/drawing/2014/main" id="{EFA3BFEF-CB5C-4268-99C9-7B65944771A5}"/>
              </a:ext>
            </a:extLst>
          </p:cNvPr>
          <p:cNvSpPr>
            <a:spLocks noGrp="1"/>
          </p:cNvSpPr>
          <p:nvPr>
            <p:ph type="title"/>
          </p:nvPr>
        </p:nvSpPr>
        <p:spPr>
          <a:xfrm>
            <a:off x="713225" y="530584"/>
            <a:ext cx="9896433" cy="528600"/>
          </a:xfrm>
        </p:spPr>
        <p:txBody>
          <a:bodyPr/>
          <a:lstStyle/>
          <a:p>
            <a:r>
              <a:rPr lang="en-US" sz="2800"/>
              <a:t>trading days for LC2 (1st period) </a:t>
            </a:r>
          </a:p>
        </p:txBody>
      </p:sp>
      <p:pic>
        <p:nvPicPr>
          <p:cNvPr id="5" name="Picture 5" descr="Chart&#10;&#10;Description automatically generated">
            <a:extLst>
              <a:ext uri="{FF2B5EF4-FFF2-40B4-BE49-F238E27FC236}">
                <a16:creationId xmlns:a16="http://schemas.microsoft.com/office/drawing/2014/main" id="{680183BB-650C-45A5-B0FA-7BA32AED9278}"/>
              </a:ext>
            </a:extLst>
          </p:cNvPr>
          <p:cNvPicPr>
            <a:picLocks noChangeAspect="1"/>
          </p:cNvPicPr>
          <p:nvPr/>
        </p:nvPicPr>
        <p:blipFill>
          <a:blip r:embed="rId2"/>
          <a:stretch>
            <a:fillRect/>
          </a:stretch>
        </p:blipFill>
        <p:spPr>
          <a:xfrm>
            <a:off x="786565" y="1512642"/>
            <a:ext cx="6645942" cy="3404091"/>
          </a:xfrm>
          <a:prstGeom prst="rect">
            <a:avLst/>
          </a:prstGeom>
        </p:spPr>
      </p:pic>
    </p:spTree>
    <p:extLst>
      <p:ext uri="{BB962C8B-B14F-4D97-AF65-F5344CB8AC3E}">
        <p14:creationId xmlns:p14="http://schemas.microsoft.com/office/powerpoint/2010/main" val="1958095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AC902B-D206-4E1D-A2FD-D3608EC87108}"/>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CFE716C-C86D-4D23-B2B6-7E8F5E43F0AA}"/>
              </a:ext>
            </a:extLst>
          </p:cNvPr>
          <p:cNvSpPr>
            <a:spLocks noGrp="1"/>
          </p:cNvSpPr>
          <p:nvPr>
            <p:ph type="title"/>
          </p:nvPr>
        </p:nvSpPr>
        <p:spPr>
          <a:xfrm>
            <a:off x="713225" y="530584"/>
            <a:ext cx="8046580" cy="528600"/>
          </a:xfrm>
        </p:spPr>
        <p:txBody>
          <a:bodyPr/>
          <a:lstStyle/>
          <a:p>
            <a:r>
              <a:rPr lang="en-US" sz="2800"/>
              <a:t>Cumulative Returns for LC2 (1st period) </a:t>
            </a:r>
          </a:p>
        </p:txBody>
      </p:sp>
      <p:pic>
        <p:nvPicPr>
          <p:cNvPr id="4" name="Picture 4" descr="Chart, histogram&#10;&#10;Description automatically generated">
            <a:extLst>
              <a:ext uri="{FF2B5EF4-FFF2-40B4-BE49-F238E27FC236}">
                <a16:creationId xmlns:a16="http://schemas.microsoft.com/office/drawing/2014/main" id="{322BEF39-C395-4E16-A8AC-BD3F8D5A0A55}"/>
              </a:ext>
            </a:extLst>
          </p:cNvPr>
          <p:cNvPicPr>
            <a:picLocks noChangeAspect="1"/>
          </p:cNvPicPr>
          <p:nvPr/>
        </p:nvPicPr>
        <p:blipFill>
          <a:blip r:embed="rId2"/>
          <a:stretch>
            <a:fillRect/>
          </a:stretch>
        </p:blipFill>
        <p:spPr>
          <a:xfrm>
            <a:off x="576013" y="1283893"/>
            <a:ext cx="7014409" cy="3620956"/>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80274A04-4044-4D9B-A650-5B836CF35A4C}"/>
                  </a:ext>
                </a:extLst>
              </p14:cNvPr>
              <p14:cNvContentPartPr/>
              <p14:nvPr/>
            </p14:nvContentPartPr>
            <p14:xfrm>
              <a:off x="5011904" y="3342523"/>
              <a:ext cx="9525" cy="9525"/>
            </p14:xfrm>
          </p:contentPart>
        </mc:Choice>
        <mc:Fallback xmlns="">
          <p:pic>
            <p:nvPicPr>
              <p:cNvPr id="14" name="Ink 13">
                <a:extLst>
                  <a:ext uri="{FF2B5EF4-FFF2-40B4-BE49-F238E27FC236}">
                    <a16:creationId xmlns:a16="http://schemas.microsoft.com/office/drawing/2014/main" id="{80274A04-4044-4D9B-A650-5B836CF35A4C}"/>
                  </a:ext>
                </a:extLst>
              </p:cNvPr>
              <p:cNvPicPr/>
              <p:nvPr/>
            </p:nvPicPr>
            <p:blipFill>
              <a:blip r:embed="rId4"/>
              <a:stretch>
                <a:fillRect/>
              </a:stretch>
            </p:blipFill>
            <p:spPr>
              <a:xfrm>
                <a:off x="4535654" y="2866273"/>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F130D42-A166-4C5C-97BB-407F9DEC97E8}"/>
                  </a:ext>
                </a:extLst>
              </p14:cNvPr>
              <p14:cNvContentPartPr/>
              <p14:nvPr/>
            </p14:nvContentPartPr>
            <p14:xfrm>
              <a:off x="5184858" y="3064292"/>
              <a:ext cx="9525" cy="9525"/>
            </p14:xfrm>
          </p:contentPart>
        </mc:Choice>
        <mc:Fallback xmlns="">
          <p:pic>
            <p:nvPicPr>
              <p:cNvPr id="15" name="Ink 14">
                <a:extLst>
                  <a:ext uri="{FF2B5EF4-FFF2-40B4-BE49-F238E27FC236}">
                    <a16:creationId xmlns:a16="http://schemas.microsoft.com/office/drawing/2014/main" id="{5F130D42-A166-4C5C-97BB-407F9DEC97E8}"/>
                  </a:ext>
                </a:extLst>
              </p:cNvPr>
              <p:cNvPicPr/>
              <p:nvPr/>
            </p:nvPicPr>
            <p:blipFill>
              <a:blip r:embed="rId4"/>
              <a:stretch>
                <a:fillRect/>
              </a:stretch>
            </p:blipFill>
            <p:spPr>
              <a:xfrm>
                <a:off x="4708608" y="2588042"/>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A05B1363-41FA-47F3-8ABD-78932E83D6A8}"/>
                  </a:ext>
                </a:extLst>
              </p14:cNvPr>
              <p14:cNvContentPartPr/>
              <p14:nvPr/>
            </p14:nvContentPartPr>
            <p14:xfrm>
              <a:off x="5282614" y="3019173"/>
              <a:ext cx="9525" cy="9525"/>
            </p14:xfrm>
          </p:contentPart>
        </mc:Choice>
        <mc:Fallback xmlns="">
          <p:pic>
            <p:nvPicPr>
              <p:cNvPr id="16" name="Ink 15">
                <a:extLst>
                  <a:ext uri="{FF2B5EF4-FFF2-40B4-BE49-F238E27FC236}">
                    <a16:creationId xmlns:a16="http://schemas.microsoft.com/office/drawing/2014/main" id="{A05B1363-41FA-47F3-8ABD-78932E83D6A8}"/>
                  </a:ext>
                </a:extLst>
              </p:cNvPr>
              <p:cNvPicPr/>
              <p:nvPr/>
            </p:nvPicPr>
            <p:blipFill>
              <a:blip r:embed="rId4"/>
              <a:stretch>
                <a:fillRect/>
              </a:stretch>
            </p:blipFill>
            <p:spPr>
              <a:xfrm>
                <a:off x="4806364" y="2542923"/>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B4886549-C17C-4A49-B031-1B076D2FD241}"/>
                  </a:ext>
                </a:extLst>
              </p14:cNvPr>
              <p14:cNvContentPartPr/>
              <p14:nvPr/>
            </p14:nvContentPartPr>
            <p14:xfrm>
              <a:off x="5380371" y="3116930"/>
              <a:ext cx="9525" cy="9525"/>
            </p14:xfrm>
          </p:contentPart>
        </mc:Choice>
        <mc:Fallback xmlns="">
          <p:pic>
            <p:nvPicPr>
              <p:cNvPr id="17" name="Ink 16">
                <a:extLst>
                  <a:ext uri="{FF2B5EF4-FFF2-40B4-BE49-F238E27FC236}">
                    <a16:creationId xmlns:a16="http://schemas.microsoft.com/office/drawing/2014/main" id="{B4886549-C17C-4A49-B031-1B076D2FD241}"/>
                  </a:ext>
                </a:extLst>
              </p:cNvPr>
              <p:cNvPicPr/>
              <p:nvPr/>
            </p:nvPicPr>
            <p:blipFill>
              <a:blip r:embed="rId4"/>
              <a:stretch>
                <a:fillRect/>
              </a:stretch>
            </p:blipFill>
            <p:spPr>
              <a:xfrm>
                <a:off x="4904121" y="2640680"/>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E98D7B72-EC25-4229-BA1B-19541205EAA1}"/>
                  </a:ext>
                </a:extLst>
              </p14:cNvPr>
              <p14:cNvContentPartPr/>
              <p14:nvPr/>
            </p14:nvContentPartPr>
            <p14:xfrm>
              <a:off x="5583404" y="3049252"/>
              <a:ext cx="9525" cy="9525"/>
            </p14:xfrm>
          </p:contentPart>
        </mc:Choice>
        <mc:Fallback xmlns="">
          <p:pic>
            <p:nvPicPr>
              <p:cNvPr id="18" name="Ink 17">
                <a:extLst>
                  <a:ext uri="{FF2B5EF4-FFF2-40B4-BE49-F238E27FC236}">
                    <a16:creationId xmlns:a16="http://schemas.microsoft.com/office/drawing/2014/main" id="{E98D7B72-EC25-4229-BA1B-19541205EAA1}"/>
                  </a:ext>
                </a:extLst>
              </p:cNvPr>
              <p:cNvPicPr/>
              <p:nvPr/>
            </p:nvPicPr>
            <p:blipFill>
              <a:blip r:embed="rId4"/>
              <a:stretch>
                <a:fillRect/>
              </a:stretch>
            </p:blipFill>
            <p:spPr>
              <a:xfrm>
                <a:off x="5107154" y="2573002"/>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249AC23A-BFCB-42DF-B7D8-AAB8BFF0749A}"/>
                  </a:ext>
                </a:extLst>
              </p14:cNvPr>
              <p14:cNvContentPartPr/>
              <p14:nvPr/>
            </p14:nvContentPartPr>
            <p14:xfrm>
              <a:off x="5696200" y="3177088"/>
              <a:ext cx="9525" cy="9525"/>
            </p14:xfrm>
          </p:contentPart>
        </mc:Choice>
        <mc:Fallback xmlns="">
          <p:pic>
            <p:nvPicPr>
              <p:cNvPr id="19" name="Ink 18">
                <a:extLst>
                  <a:ext uri="{FF2B5EF4-FFF2-40B4-BE49-F238E27FC236}">
                    <a16:creationId xmlns:a16="http://schemas.microsoft.com/office/drawing/2014/main" id="{249AC23A-BFCB-42DF-B7D8-AAB8BFF0749A}"/>
                  </a:ext>
                </a:extLst>
              </p:cNvPr>
              <p:cNvPicPr/>
              <p:nvPr/>
            </p:nvPicPr>
            <p:blipFill>
              <a:blip r:embed="rId4"/>
              <a:stretch>
                <a:fillRect/>
              </a:stretch>
            </p:blipFill>
            <p:spPr>
              <a:xfrm>
                <a:off x="5219950" y="2700838"/>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8CEAC25D-36AD-461C-93B4-BFBBE4B5614B}"/>
                  </a:ext>
                </a:extLst>
              </p14:cNvPr>
              <p14:cNvContentPartPr/>
              <p14:nvPr/>
            </p14:nvContentPartPr>
            <p14:xfrm>
              <a:off x="5891713" y="3199647"/>
              <a:ext cx="9525" cy="9525"/>
            </p14:xfrm>
          </p:contentPart>
        </mc:Choice>
        <mc:Fallback xmlns="">
          <p:pic>
            <p:nvPicPr>
              <p:cNvPr id="20" name="Ink 19">
                <a:extLst>
                  <a:ext uri="{FF2B5EF4-FFF2-40B4-BE49-F238E27FC236}">
                    <a16:creationId xmlns:a16="http://schemas.microsoft.com/office/drawing/2014/main" id="{8CEAC25D-36AD-461C-93B4-BFBBE4B5614B}"/>
                  </a:ext>
                </a:extLst>
              </p:cNvPr>
              <p:cNvPicPr/>
              <p:nvPr/>
            </p:nvPicPr>
            <p:blipFill>
              <a:blip r:embed="rId4"/>
              <a:stretch>
                <a:fillRect/>
              </a:stretch>
            </p:blipFill>
            <p:spPr>
              <a:xfrm>
                <a:off x="5415463" y="2723397"/>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670995DC-4FF0-438A-B27F-5935423AE9B6}"/>
                  </a:ext>
                </a:extLst>
              </p14:cNvPr>
              <p14:cNvContentPartPr/>
              <p14:nvPr/>
            </p14:nvContentPartPr>
            <p14:xfrm>
              <a:off x="6884318" y="3192128"/>
              <a:ext cx="9525" cy="9525"/>
            </p14:xfrm>
          </p:contentPart>
        </mc:Choice>
        <mc:Fallback xmlns="">
          <p:pic>
            <p:nvPicPr>
              <p:cNvPr id="21" name="Ink 20">
                <a:extLst>
                  <a:ext uri="{FF2B5EF4-FFF2-40B4-BE49-F238E27FC236}">
                    <a16:creationId xmlns:a16="http://schemas.microsoft.com/office/drawing/2014/main" id="{670995DC-4FF0-438A-B27F-5935423AE9B6}"/>
                  </a:ext>
                </a:extLst>
              </p:cNvPr>
              <p:cNvPicPr/>
              <p:nvPr/>
            </p:nvPicPr>
            <p:blipFill>
              <a:blip r:embed="rId4"/>
              <a:stretch>
                <a:fillRect/>
              </a:stretch>
            </p:blipFill>
            <p:spPr>
              <a:xfrm>
                <a:off x="6408068" y="2715878"/>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7EE189FB-DCAB-4F4F-B261-4CD0A791750B}"/>
                  </a:ext>
                </a:extLst>
              </p14:cNvPr>
              <p14:cNvContentPartPr/>
              <p14:nvPr/>
            </p14:nvContentPartPr>
            <p14:xfrm>
              <a:off x="4808871" y="3853864"/>
              <a:ext cx="9525" cy="9525"/>
            </p14:xfrm>
          </p:contentPart>
        </mc:Choice>
        <mc:Fallback xmlns="">
          <p:pic>
            <p:nvPicPr>
              <p:cNvPr id="23" name="Ink 22">
                <a:extLst>
                  <a:ext uri="{FF2B5EF4-FFF2-40B4-BE49-F238E27FC236}">
                    <a16:creationId xmlns:a16="http://schemas.microsoft.com/office/drawing/2014/main" id="{7EE189FB-DCAB-4F4F-B261-4CD0A791750B}"/>
                  </a:ext>
                </a:extLst>
              </p:cNvPr>
              <p:cNvPicPr/>
              <p:nvPr/>
            </p:nvPicPr>
            <p:blipFill>
              <a:blip r:embed="rId4"/>
              <a:stretch>
                <a:fillRect/>
              </a:stretch>
            </p:blipFill>
            <p:spPr>
              <a:xfrm>
                <a:off x="4332621" y="3377614"/>
                <a:ext cx="952500" cy="952500"/>
              </a:xfrm>
              <a:prstGeom prst="rect">
                <a:avLst/>
              </a:prstGeom>
            </p:spPr>
          </p:pic>
        </mc:Fallback>
      </mc:AlternateContent>
    </p:spTree>
    <p:extLst>
      <p:ext uri="{BB962C8B-B14F-4D97-AF65-F5344CB8AC3E}">
        <p14:creationId xmlns:p14="http://schemas.microsoft.com/office/powerpoint/2010/main" val="3294603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53F87B-A3AF-43BD-B9A4-9A4501C2118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D3B98817-FEDC-47EA-B856-EF8D22618BA6}"/>
              </a:ext>
            </a:extLst>
          </p:cNvPr>
          <p:cNvSpPr>
            <a:spLocks noGrp="1"/>
          </p:cNvSpPr>
          <p:nvPr>
            <p:ph type="title"/>
          </p:nvPr>
        </p:nvSpPr>
        <p:spPr>
          <a:xfrm>
            <a:off x="713225" y="530584"/>
            <a:ext cx="7257007" cy="528600"/>
          </a:xfrm>
        </p:spPr>
        <p:txBody>
          <a:bodyPr/>
          <a:lstStyle/>
          <a:p>
            <a:r>
              <a:rPr lang="en-US" sz="2800"/>
              <a:t>Performance for lc2 (1st period) </a:t>
            </a:r>
          </a:p>
        </p:txBody>
      </p:sp>
      <p:pic>
        <p:nvPicPr>
          <p:cNvPr id="4" name="Picture 4">
            <a:extLst>
              <a:ext uri="{FF2B5EF4-FFF2-40B4-BE49-F238E27FC236}">
                <a16:creationId xmlns:a16="http://schemas.microsoft.com/office/drawing/2014/main" id="{81ACF1FF-22EB-4D80-8CEF-8D6D538F7B64}"/>
              </a:ext>
            </a:extLst>
          </p:cNvPr>
          <p:cNvPicPr>
            <a:picLocks noChangeAspect="1"/>
          </p:cNvPicPr>
          <p:nvPr/>
        </p:nvPicPr>
        <p:blipFill>
          <a:blip r:embed="rId2"/>
          <a:stretch>
            <a:fillRect/>
          </a:stretch>
        </p:blipFill>
        <p:spPr>
          <a:xfrm>
            <a:off x="1425742" y="1535174"/>
            <a:ext cx="4743450" cy="1193342"/>
          </a:xfrm>
          <a:prstGeom prst="rect">
            <a:avLst/>
          </a:prstGeom>
        </p:spPr>
      </p:pic>
      <p:pic>
        <p:nvPicPr>
          <p:cNvPr id="5" name="Picture 5">
            <a:extLst>
              <a:ext uri="{FF2B5EF4-FFF2-40B4-BE49-F238E27FC236}">
                <a16:creationId xmlns:a16="http://schemas.microsoft.com/office/drawing/2014/main" id="{92B718D8-E949-4E10-B2CB-002B1DAC7EBE}"/>
              </a:ext>
            </a:extLst>
          </p:cNvPr>
          <p:cNvPicPr>
            <a:picLocks noChangeAspect="1"/>
          </p:cNvPicPr>
          <p:nvPr/>
        </p:nvPicPr>
        <p:blipFill>
          <a:blip r:embed="rId3"/>
          <a:stretch>
            <a:fillRect/>
          </a:stretch>
        </p:blipFill>
        <p:spPr>
          <a:xfrm>
            <a:off x="1485900" y="2571725"/>
            <a:ext cx="4615615" cy="1143051"/>
          </a:xfrm>
          <a:prstGeom prst="rect">
            <a:avLst/>
          </a:prstGeom>
        </p:spPr>
      </p:pic>
    </p:spTree>
    <p:extLst>
      <p:ext uri="{BB962C8B-B14F-4D97-AF65-F5344CB8AC3E}">
        <p14:creationId xmlns:p14="http://schemas.microsoft.com/office/powerpoint/2010/main" val="2355175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62F510-DB13-4A45-82B4-654D17B51C8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22AC471-36BA-4230-B157-AD408C07E462}"/>
              </a:ext>
            </a:extLst>
          </p:cNvPr>
          <p:cNvSpPr>
            <a:spLocks noGrp="1"/>
          </p:cNvSpPr>
          <p:nvPr>
            <p:ph type="title"/>
          </p:nvPr>
        </p:nvSpPr>
        <p:spPr>
          <a:xfrm>
            <a:off x="713225" y="530584"/>
            <a:ext cx="8430086" cy="528600"/>
          </a:xfrm>
        </p:spPr>
        <p:txBody>
          <a:bodyPr/>
          <a:lstStyle/>
          <a:p>
            <a:r>
              <a:rPr lang="en-US" sz="2800"/>
              <a:t>Max Drawdown for lc2 (1st half) </a:t>
            </a:r>
          </a:p>
        </p:txBody>
      </p:sp>
      <p:pic>
        <p:nvPicPr>
          <p:cNvPr id="4" name="Picture 4" descr="Chart, histogram&#10;&#10;Description automatically generated">
            <a:extLst>
              <a:ext uri="{FF2B5EF4-FFF2-40B4-BE49-F238E27FC236}">
                <a16:creationId xmlns:a16="http://schemas.microsoft.com/office/drawing/2014/main" id="{37290C49-2870-44CE-B976-1DC1E2CE0866}"/>
              </a:ext>
            </a:extLst>
          </p:cNvPr>
          <p:cNvPicPr>
            <a:picLocks noChangeAspect="1"/>
          </p:cNvPicPr>
          <p:nvPr/>
        </p:nvPicPr>
        <p:blipFill>
          <a:blip r:embed="rId3"/>
          <a:stretch>
            <a:fillRect/>
          </a:stretch>
        </p:blipFill>
        <p:spPr>
          <a:xfrm>
            <a:off x="530893" y="1427490"/>
            <a:ext cx="7894219" cy="3168331"/>
          </a:xfrm>
          <a:prstGeom prst="rect">
            <a:avLst/>
          </a:prstGeom>
        </p:spPr>
      </p:pic>
    </p:spTree>
    <p:extLst>
      <p:ext uri="{BB962C8B-B14F-4D97-AF65-F5344CB8AC3E}">
        <p14:creationId xmlns:p14="http://schemas.microsoft.com/office/powerpoint/2010/main" val="130069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463B5C-E465-4A0F-84B3-C069C1D42228}"/>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EF40F03-F94B-462B-BFE7-746F7A2F2554}"/>
              </a:ext>
            </a:extLst>
          </p:cNvPr>
          <p:cNvSpPr>
            <a:spLocks noGrp="1"/>
          </p:cNvSpPr>
          <p:nvPr>
            <p:ph type="title"/>
          </p:nvPr>
        </p:nvSpPr>
        <p:spPr>
          <a:xfrm>
            <a:off x="713225" y="530584"/>
            <a:ext cx="6694324" cy="528600"/>
          </a:xfrm>
        </p:spPr>
        <p:txBody>
          <a:bodyPr/>
          <a:lstStyle/>
          <a:p>
            <a:r>
              <a:rPr lang="en-US" sz="2800"/>
              <a:t>Risk index of LC2 (2nd period) </a:t>
            </a:r>
          </a:p>
        </p:txBody>
      </p:sp>
      <p:pic>
        <p:nvPicPr>
          <p:cNvPr id="4" name="Picture 4" descr="Chart&#10;&#10;Description automatically generated">
            <a:extLst>
              <a:ext uri="{FF2B5EF4-FFF2-40B4-BE49-F238E27FC236}">
                <a16:creationId xmlns:a16="http://schemas.microsoft.com/office/drawing/2014/main" id="{865B4CF7-0B26-41B4-B3AE-2C92EB1E9359}"/>
              </a:ext>
            </a:extLst>
          </p:cNvPr>
          <p:cNvPicPr>
            <a:picLocks noChangeAspect="1"/>
          </p:cNvPicPr>
          <p:nvPr/>
        </p:nvPicPr>
        <p:blipFill>
          <a:blip r:embed="rId2"/>
          <a:stretch>
            <a:fillRect/>
          </a:stretch>
        </p:blipFill>
        <p:spPr>
          <a:xfrm>
            <a:off x="876802" y="1425558"/>
            <a:ext cx="6051883" cy="3164672"/>
          </a:xfrm>
          <a:prstGeom prst="rect">
            <a:avLst/>
          </a:prstGeom>
        </p:spPr>
      </p:pic>
    </p:spTree>
    <p:extLst>
      <p:ext uri="{BB962C8B-B14F-4D97-AF65-F5344CB8AC3E}">
        <p14:creationId xmlns:p14="http://schemas.microsoft.com/office/powerpoint/2010/main" val="3285465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A3B7FE-7D55-46D3-AFAB-ECC1040CF94A}"/>
              </a:ext>
            </a:extLst>
          </p:cNvPr>
          <p:cNvSpPr>
            <a:spLocks noGrp="1"/>
          </p:cNvSpPr>
          <p:nvPr>
            <p:ph type="body" idx="1"/>
          </p:nvPr>
        </p:nvSpPr>
        <p:spPr>
          <a:xfrm>
            <a:off x="713225" y="1288795"/>
            <a:ext cx="6075000" cy="3259800"/>
          </a:xfrm>
        </p:spPr>
        <p:txBody>
          <a:bodyPr/>
          <a:lstStyle/>
          <a:p>
            <a:r>
              <a:rPr lang="en-US"/>
              <a:t>4 periods of stop trades</a:t>
            </a:r>
          </a:p>
        </p:txBody>
      </p:sp>
      <p:sp>
        <p:nvSpPr>
          <p:cNvPr id="3" name="Title 2">
            <a:extLst>
              <a:ext uri="{FF2B5EF4-FFF2-40B4-BE49-F238E27FC236}">
                <a16:creationId xmlns:a16="http://schemas.microsoft.com/office/drawing/2014/main" id="{746AF4F3-8AF5-4241-9635-97B311434B9B}"/>
              </a:ext>
            </a:extLst>
          </p:cNvPr>
          <p:cNvSpPr>
            <a:spLocks noGrp="1"/>
          </p:cNvSpPr>
          <p:nvPr>
            <p:ph type="title"/>
          </p:nvPr>
        </p:nvSpPr>
        <p:spPr>
          <a:xfrm>
            <a:off x="713225" y="530584"/>
            <a:ext cx="7384843" cy="528600"/>
          </a:xfrm>
        </p:spPr>
        <p:txBody>
          <a:bodyPr/>
          <a:lstStyle/>
          <a:p>
            <a:r>
              <a:rPr lang="en-US" sz="2800"/>
              <a:t>trading days for LC2 (2nd period) </a:t>
            </a:r>
            <a:endParaRPr lang="en-US"/>
          </a:p>
        </p:txBody>
      </p:sp>
      <p:pic>
        <p:nvPicPr>
          <p:cNvPr id="4" name="Picture 4" descr="Chart&#10;&#10;Description automatically generated">
            <a:extLst>
              <a:ext uri="{FF2B5EF4-FFF2-40B4-BE49-F238E27FC236}">
                <a16:creationId xmlns:a16="http://schemas.microsoft.com/office/drawing/2014/main" id="{A01C7DE7-6E5D-4184-88E4-F8A325F8307C}"/>
              </a:ext>
            </a:extLst>
          </p:cNvPr>
          <p:cNvPicPr>
            <a:picLocks noChangeAspect="1"/>
          </p:cNvPicPr>
          <p:nvPr/>
        </p:nvPicPr>
        <p:blipFill>
          <a:blip r:embed="rId2"/>
          <a:stretch>
            <a:fillRect/>
          </a:stretch>
        </p:blipFill>
        <p:spPr>
          <a:xfrm>
            <a:off x="831684" y="1579632"/>
            <a:ext cx="6472988" cy="3367865"/>
          </a:xfrm>
          <a:prstGeom prst="rect">
            <a:avLst/>
          </a:prstGeom>
        </p:spPr>
      </p:pic>
    </p:spTree>
    <p:extLst>
      <p:ext uri="{BB962C8B-B14F-4D97-AF65-F5344CB8AC3E}">
        <p14:creationId xmlns:p14="http://schemas.microsoft.com/office/powerpoint/2010/main" val="2443253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lvl="0"/>
            <a:r>
              <a:rPr lang="en-SG"/>
              <a:t>Overview</a:t>
            </a:r>
            <a:endParaRPr lang="en-SG" altLang="ko-Kore-SG"/>
          </a:p>
        </p:txBody>
      </p:sp>
      <p:cxnSp>
        <p:nvCxnSpPr>
          <p:cNvPr id="235" name="Google Shape;235;p37"/>
          <p:cNvCxnSpPr/>
          <p:nvPr/>
        </p:nvCxnSpPr>
        <p:spPr>
          <a:xfrm>
            <a:off x="819525" y="1268827"/>
            <a:ext cx="647100" cy="0"/>
          </a:xfrm>
          <a:prstGeom prst="straightConnector1">
            <a:avLst/>
          </a:prstGeom>
          <a:noFill/>
          <a:ln w="19050" cap="flat" cmpd="sng">
            <a:solidFill>
              <a:schemeClr val="dk1"/>
            </a:solidFill>
            <a:prstDash val="solid"/>
            <a:round/>
            <a:headEnd type="none" w="med" len="med"/>
            <a:tailEnd type="none" w="med" len="med"/>
          </a:ln>
        </p:spPr>
      </p:cxnSp>
      <p:sp>
        <p:nvSpPr>
          <p:cNvPr id="6" name="Google Shape;234;p37">
            <a:extLst>
              <a:ext uri="{FF2B5EF4-FFF2-40B4-BE49-F238E27FC236}">
                <a16:creationId xmlns:a16="http://schemas.microsoft.com/office/drawing/2014/main" id="{53B6EA31-9A09-1649-8D41-AC3CA4A5F6D3}"/>
              </a:ext>
            </a:extLst>
          </p:cNvPr>
          <p:cNvSpPr txBox="1">
            <a:spLocks noGrp="1"/>
          </p:cNvSpPr>
          <p:nvPr>
            <p:ph type="body" idx="1"/>
          </p:nvPr>
        </p:nvSpPr>
        <p:spPr>
          <a:xfrm>
            <a:off x="818621" y="1413405"/>
            <a:ext cx="6713730" cy="3260725"/>
          </a:xfrm>
          <a:prstGeom prst="rect">
            <a:avLst/>
          </a:prstGeom>
        </p:spPr>
        <p:txBody>
          <a:bodyPr spcFirstLastPara="1" wrap="square" lIns="91425" tIns="91425" rIns="91425" bIns="91425" anchor="t" anchorCtr="0">
            <a:noAutofit/>
          </a:bodyPr>
          <a:lstStyle/>
          <a:p>
            <a:pPr algn="just"/>
            <a:r>
              <a:rPr lang="en-SG"/>
              <a:t>Create leveraged Risk Parity Portfolio </a:t>
            </a:r>
            <a:endParaRPr lang="en-US"/>
          </a:p>
          <a:p>
            <a:pPr algn="just"/>
            <a:endParaRPr lang="en-SG"/>
          </a:p>
          <a:p>
            <a:pPr algn="just"/>
            <a:r>
              <a:rPr lang="en-SG"/>
              <a:t>Formulate risk index and threshold values to determine:</a:t>
            </a:r>
            <a:endParaRPr lang="en-US"/>
          </a:p>
          <a:p>
            <a:pPr marL="139700" indent="0" algn="just">
              <a:buNone/>
            </a:pPr>
            <a:r>
              <a:rPr lang="en-SG"/>
              <a:t>        Risk On - </a:t>
            </a:r>
            <a:r>
              <a:rPr lang="en-US"/>
              <a:t>take on additional risk</a:t>
            </a:r>
          </a:p>
          <a:p>
            <a:pPr marL="139700" indent="0" algn="just">
              <a:buNone/>
            </a:pPr>
            <a:r>
              <a:rPr lang="en-SG"/>
              <a:t>        Risk Off – take on less risk</a:t>
            </a:r>
            <a:endParaRPr lang="en-US"/>
          </a:p>
          <a:p>
            <a:pPr marL="139700" indent="0" algn="just">
              <a:buNone/>
            </a:pPr>
            <a:endParaRPr lang="en-SG"/>
          </a:p>
          <a:p>
            <a:pPr algn="just"/>
            <a:r>
              <a:rPr lang="en-SG" err="1"/>
              <a:t>Backtest</a:t>
            </a:r>
            <a:r>
              <a:rPr lang="en-SG"/>
              <a:t> and prove that indicator can be used to avoid periods of financial crisis</a:t>
            </a:r>
          </a:p>
          <a:p>
            <a:pPr marL="171450" indent="-171450" algn="just"/>
            <a:endParaRPr sz="1050" u="none">
              <a:latin typeface="Didact Gothic"/>
              <a:ea typeface="Didact Gothic"/>
              <a:cs typeface="Didact Gothic"/>
              <a:sym typeface="Didact Gothic"/>
            </a:endParaRPr>
          </a:p>
        </p:txBody>
      </p:sp>
    </p:spTree>
    <p:extLst>
      <p:ext uri="{BB962C8B-B14F-4D97-AF65-F5344CB8AC3E}">
        <p14:creationId xmlns:p14="http://schemas.microsoft.com/office/powerpoint/2010/main" val="3471253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137F24-2CF3-47FC-BFF3-FB369DA563F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2959F584-8A48-45DD-A772-93F7F72D9B3C}"/>
              </a:ext>
            </a:extLst>
          </p:cNvPr>
          <p:cNvSpPr>
            <a:spLocks noGrp="1"/>
          </p:cNvSpPr>
          <p:nvPr>
            <p:ph type="title"/>
          </p:nvPr>
        </p:nvSpPr>
        <p:spPr>
          <a:xfrm>
            <a:off x="713225" y="530584"/>
            <a:ext cx="8350479" cy="528600"/>
          </a:xfrm>
        </p:spPr>
        <p:txBody>
          <a:bodyPr/>
          <a:lstStyle/>
          <a:p>
            <a:r>
              <a:rPr lang="en-US" sz="2800"/>
              <a:t>Cumulative Returns for LC2 (2nd period) </a:t>
            </a:r>
          </a:p>
        </p:txBody>
      </p:sp>
      <p:pic>
        <p:nvPicPr>
          <p:cNvPr id="4" name="Picture 4" descr="Chart, histogram&#10;&#10;Description automatically generated">
            <a:extLst>
              <a:ext uri="{FF2B5EF4-FFF2-40B4-BE49-F238E27FC236}">
                <a16:creationId xmlns:a16="http://schemas.microsoft.com/office/drawing/2014/main" id="{20D548B9-D829-4C7E-9A06-5B8CBE549393}"/>
              </a:ext>
            </a:extLst>
          </p:cNvPr>
          <p:cNvPicPr>
            <a:picLocks noChangeAspect="1"/>
          </p:cNvPicPr>
          <p:nvPr/>
        </p:nvPicPr>
        <p:blipFill>
          <a:blip r:embed="rId3"/>
          <a:stretch>
            <a:fillRect/>
          </a:stretch>
        </p:blipFill>
        <p:spPr>
          <a:xfrm>
            <a:off x="418098" y="1195418"/>
            <a:ext cx="7006890" cy="365503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A8046DC-7546-4F06-903D-BD011AE0A3E4}"/>
                  </a:ext>
                </a:extLst>
              </p14:cNvPr>
              <p14:cNvContentPartPr/>
              <p14:nvPr/>
            </p14:nvContentPartPr>
            <p14:xfrm>
              <a:off x="4838950" y="4049377"/>
              <a:ext cx="9525" cy="9525"/>
            </p14:xfrm>
          </p:contentPart>
        </mc:Choice>
        <mc:Fallback xmlns="">
          <p:pic>
            <p:nvPicPr>
              <p:cNvPr id="9" name="Ink 8">
                <a:extLst>
                  <a:ext uri="{FF2B5EF4-FFF2-40B4-BE49-F238E27FC236}">
                    <a16:creationId xmlns:a16="http://schemas.microsoft.com/office/drawing/2014/main" id="{AA8046DC-7546-4F06-903D-BD011AE0A3E4}"/>
                  </a:ext>
                </a:extLst>
              </p:cNvPr>
              <p:cNvPicPr/>
              <p:nvPr/>
            </p:nvPicPr>
            <p:blipFill>
              <a:blip r:embed="rId5"/>
              <a:stretch>
                <a:fillRect/>
              </a:stretch>
            </p:blipFill>
            <p:spPr>
              <a:xfrm>
                <a:off x="4362700" y="3573127"/>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3EC703E-BC83-4C59-ADC3-EA20F1F1B797}"/>
                  </a:ext>
                </a:extLst>
              </p14:cNvPr>
              <p14:cNvContentPartPr/>
              <p14:nvPr/>
            </p14:nvContentPartPr>
            <p14:xfrm>
              <a:off x="4959266" y="4094496"/>
              <a:ext cx="9525" cy="9525"/>
            </p14:xfrm>
          </p:contentPart>
        </mc:Choice>
        <mc:Fallback xmlns="">
          <p:pic>
            <p:nvPicPr>
              <p:cNvPr id="10" name="Ink 9">
                <a:extLst>
                  <a:ext uri="{FF2B5EF4-FFF2-40B4-BE49-F238E27FC236}">
                    <a16:creationId xmlns:a16="http://schemas.microsoft.com/office/drawing/2014/main" id="{A3EC703E-BC83-4C59-ADC3-EA20F1F1B797}"/>
                  </a:ext>
                </a:extLst>
              </p:cNvPr>
              <p:cNvPicPr/>
              <p:nvPr/>
            </p:nvPicPr>
            <p:blipFill>
              <a:blip r:embed="rId5"/>
              <a:stretch>
                <a:fillRect/>
              </a:stretch>
            </p:blipFill>
            <p:spPr>
              <a:xfrm>
                <a:off x="4483016" y="3618246"/>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8F6A295-EF78-4077-8F06-97B3D1C31EBA}"/>
                  </a:ext>
                </a:extLst>
              </p14:cNvPr>
              <p14:cNvContentPartPr/>
              <p14:nvPr/>
            </p14:nvContentPartPr>
            <p14:xfrm>
              <a:off x="6388016" y="3673391"/>
              <a:ext cx="9525" cy="9525"/>
            </p14:xfrm>
          </p:contentPart>
        </mc:Choice>
        <mc:Fallback xmlns="">
          <p:pic>
            <p:nvPicPr>
              <p:cNvPr id="11" name="Ink 10">
                <a:extLst>
                  <a:ext uri="{FF2B5EF4-FFF2-40B4-BE49-F238E27FC236}">
                    <a16:creationId xmlns:a16="http://schemas.microsoft.com/office/drawing/2014/main" id="{D8F6A295-EF78-4077-8F06-97B3D1C31EBA}"/>
                  </a:ext>
                </a:extLst>
              </p:cNvPr>
              <p:cNvPicPr/>
              <p:nvPr/>
            </p:nvPicPr>
            <p:blipFill>
              <a:blip r:embed="rId5"/>
              <a:stretch>
                <a:fillRect/>
              </a:stretch>
            </p:blipFill>
            <p:spPr>
              <a:xfrm>
                <a:off x="5911766" y="3197141"/>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EA17CB3-A4B2-4B0B-8775-4C8CF9CB85B0}"/>
                  </a:ext>
                </a:extLst>
              </p14:cNvPr>
              <p14:cNvContentPartPr/>
              <p14:nvPr/>
            </p14:nvContentPartPr>
            <p14:xfrm>
              <a:off x="2598068" y="4455443"/>
              <a:ext cx="9525" cy="9525"/>
            </p14:xfrm>
          </p:contentPart>
        </mc:Choice>
        <mc:Fallback xmlns="">
          <p:pic>
            <p:nvPicPr>
              <p:cNvPr id="12" name="Ink 11">
                <a:extLst>
                  <a:ext uri="{FF2B5EF4-FFF2-40B4-BE49-F238E27FC236}">
                    <a16:creationId xmlns:a16="http://schemas.microsoft.com/office/drawing/2014/main" id="{0EA17CB3-A4B2-4B0B-8775-4C8CF9CB85B0}"/>
                  </a:ext>
                </a:extLst>
              </p:cNvPr>
              <p:cNvPicPr/>
              <p:nvPr/>
            </p:nvPicPr>
            <p:blipFill>
              <a:blip r:embed="rId5"/>
              <a:stretch>
                <a:fillRect/>
              </a:stretch>
            </p:blipFill>
            <p:spPr>
              <a:xfrm>
                <a:off x="2121818" y="3979193"/>
                <a:ext cx="952500" cy="952500"/>
              </a:xfrm>
              <a:prstGeom prst="rect">
                <a:avLst/>
              </a:prstGeom>
            </p:spPr>
          </p:pic>
        </mc:Fallback>
      </mc:AlternateContent>
    </p:spTree>
    <p:extLst>
      <p:ext uri="{BB962C8B-B14F-4D97-AF65-F5344CB8AC3E}">
        <p14:creationId xmlns:p14="http://schemas.microsoft.com/office/powerpoint/2010/main" val="1613146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D70EEC-EDD8-4FFB-AE39-44E1C997210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8A8F91D-11D6-4F04-AD9F-636331239E32}"/>
              </a:ext>
            </a:extLst>
          </p:cNvPr>
          <p:cNvSpPr>
            <a:spLocks noGrp="1"/>
          </p:cNvSpPr>
          <p:nvPr>
            <p:ph type="title"/>
          </p:nvPr>
        </p:nvSpPr>
        <p:spPr>
          <a:xfrm>
            <a:off x="713225" y="530584"/>
            <a:ext cx="8123591" cy="528600"/>
          </a:xfrm>
        </p:spPr>
        <p:txBody>
          <a:bodyPr/>
          <a:lstStyle/>
          <a:p>
            <a:r>
              <a:rPr lang="en-US" sz="2800"/>
              <a:t>Performance for lc2 (2nd period) </a:t>
            </a:r>
          </a:p>
        </p:txBody>
      </p:sp>
      <p:pic>
        <p:nvPicPr>
          <p:cNvPr id="4" name="Picture 4" descr="Table&#10;&#10;Description automatically generated">
            <a:extLst>
              <a:ext uri="{FF2B5EF4-FFF2-40B4-BE49-F238E27FC236}">
                <a16:creationId xmlns:a16="http://schemas.microsoft.com/office/drawing/2014/main" id="{474E6AF3-1D90-4AD4-A40F-216900FC0860}"/>
              </a:ext>
            </a:extLst>
          </p:cNvPr>
          <p:cNvPicPr>
            <a:picLocks noChangeAspect="1"/>
          </p:cNvPicPr>
          <p:nvPr/>
        </p:nvPicPr>
        <p:blipFill>
          <a:blip r:embed="rId2"/>
          <a:stretch>
            <a:fillRect/>
          </a:stretch>
        </p:blipFill>
        <p:spPr>
          <a:xfrm>
            <a:off x="1485900" y="1622184"/>
            <a:ext cx="4540417" cy="1177236"/>
          </a:xfrm>
          <a:prstGeom prst="rect">
            <a:avLst/>
          </a:prstGeom>
        </p:spPr>
      </p:pic>
      <p:pic>
        <p:nvPicPr>
          <p:cNvPr id="5" name="Picture 5" descr="Table&#10;&#10;Description automatically generated">
            <a:extLst>
              <a:ext uri="{FF2B5EF4-FFF2-40B4-BE49-F238E27FC236}">
                <a16:creationId xmlns:a16="http://schemas.microsoft.com/office/drawing/2014/main" id="{8455245C-C7A2-4441-8A3C-2BDB44B03B16}"/>
              </a:ext>
            </a:extLst>
          </p:cNvPr>
          <p:cNvPicPr>
            <a:picLocks noChangeAspect="1"/>
          </p:cNvPicPr>
          <p:nvPr/>
        </p:nvPicPr>
        <p:blipFill>
          <a:blip r:embed="rId3"/>
          <a:stretch>
            <a:fillRect/>
          </a:stretch>
        </p:blipFill>
        <p:spPr>
          <a:xfrm>
            <a:off x="1500939" y="2676805"/>
            <a:ext cx="4510338" cy="1135922"/>
          </a:xfrm>
          <a:prstGeom prst="rect">
            <a:avLst/>
          </a:prstGeom>
        </p:spPr>
      </p:pic>
    </p:spTree>
    <p:extLst>
      <p:ext uri="{BB962C8B-B14F-4D97-AF65-F5344CB8AC3E}">
        <p14:creationId xmlns:p14="http://schemas.microsoft.com/office/powerpoint/2010/main" val="1227750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2ECAB7-7C36-479A-B6CA-1BFE95D4E1AB}"/>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5A005CF-038A-46C7-BC80-40A588746DC9}"/>
              </a:ext>
            </a:extLst>
          </p:cNvPr>
          <p:cNvSpPr>
            <a:spLocks noGrp="1"/>
          </p:cNvSpPr>
          <p:nvPr>
            <p:ph type="title"/>
          </p:nvPr>
        </p:nvSpPr>
        <p:spPr>
          <a:xfrm>
            <a:off x="713225" y="530584"/>
            <a:ext cx="7911225" cy="528600"/>
          </a:xfrm>
        </p:spPr>
        <p:txBody>
          <a:bodyPr/>
          <a:lstStyle/>
          <a:p>
            <a:r>
              <a:rPr lang="en-US" sz="2800"/>
              <a:t>Max Drawdown for lc2 (2nd period) </a:t>
            </a:r>
          </a:p>
        </p:txBody>
      </p:sp>
      <p:pic>
        <p:nvPicPr>
          <p:cNvPr id="4" name="Picture 4" descr="Chart, line chart, histogram&#10;&#10;Description automatically generated">
            <a:extLst>
              <a:ext uri="{FF2B5EF4-FFF2-40B4-BE49-F238E27FC236}">
                <a16:creationId xmlns:a16="http://schemas.microsoft.com/office/drawing/2014/main" id="{20049B8D-BF2B-4520-AA41-589AF8D732BA}"/>
              </a:ext>
            </a:extLst>
          </p:cNvPr>
          <p:cNvPicPr>
            <a:picLocks noChangeAspect="1"/>
          </p:cNvPicPr>
          <p:nvPr/>
        </p:nvPicPr>
        <p:blipFill>
          <a:blip r:embed="rId2"/>
          <a:stretch>
            <a:fillRect/>
          </a:stretch>
        </p:blipFill>
        <p:spPr>
          <a:xfrm>
            <a:off x="824164" y="1480860"/>
            <a:ext cx="7728785" cy="3076629"/>
          </a:xfrm>
          <a:prstGeom prst="rect">
            <a:avLst/>
          </a:prstGeom>
        </p:spPr>
      </p:pic>
    </p:spTree>
    <p:extLst>
      <p:ext uri="{BB962C8B-B14F-4D97-AF65-F5344CB8AC3E}">
        <p14:creationId xmlns:p14="http://schemas.microsoft.com/office/powerpoint/2010/main" val="470829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AD5169-28DC-4078-9F08-B47CD1F27E0C}"/>
              </a:ext>
            </a:extLst>
          </p:cNvPr>
          <p:cNvSpPr>
            <a:spLocks noGrp="1"/>
          </p:cNvSpPr>
          <p:nvPr>
            <p:ph type="body" idx="1"/>
          </p:nvPr>
        </p:nvSpPr>
        <p:spPr/>
        <p:txBody>
          <a:bodyPr/>
          <a:lstStyle/>
          <a:p>
            <a:pPr marR="0"/>
            <a:r>
              <a:rPr lang="en-US"/>
              <a:t>Formed from 12 raw Risk Indicators: NYSE Index, FTSE100 Index, SP500 Index, Philadelphia Gold and Silver Index, VIX Index, US Corp BAA 10 </a:t>
            </a:r>
            <a:r>
              <a:rPr lang="en-US" err="1"/>
              <a:t>Yr</a:t>
            </a:r>
            <a:r>
              <a:rPr lang="en-US"/>
              <a:t> Spread, US Corp AAA 10 </a:t>
            </a:r>
            <a:r>
              <a:rPr lang="en-US" err="1"/>
              <a:t>Yr</a:t>
            </a:r>
            <a:r>
              <a:rPr lang="en-US"/>
              <a:t> Spread, NYSE New Highs Minus New Lows Index, High Yield Bond Index, DXY Index, Gold/Silver Spot, Correlation of DJIA vs components.</a:t>
            </a:r>
          </a:p>
          <a:p>
            <a:pPr marR="0"/>
            <a:endParaRPr lang="en-US"/>
          </a:p>
          <a:p>
            <a:pPr marR="0"/>
            <a:r>
              <a:rPr lang="en-US"/>
              <a:t>Modifications to NYSE Index, FTSE100 Index, SP500 Index, Philadelphia Gold and Silver Index, Gold/Silver Spot, Correlation of DJIA vs components.</a:t>
            </a:r>
          </a:p>
          <a:p>
            <a:pPr marR="0"/>
            <a:endParaRPr lang="en-US"/>
          </a:p>
          <a:p>
            <a:pPr marR="0"/>
            <a:r>
              <a:rPr lang="en-US"/>
              <a:t>4 PCs Explained Variance: 86%</a:t>
            </a:r>
          </a:p>
          <a:p>
            <a:pPr marR="0"/>
            <a:endParaRPr lang="en-US"/>
          </a:p>
          <a:p>
            <a:r>
              <a:rPr lang="en-US"/>
              <a:t>Threshold of 0.703 of max value for stop trades </a:t>
            </a:r>
          </a:p>
          <a:p>
            <a:pPr marR="0"/>
            <a:endParaRPr lang="en-US"/>
          </a:p>
          <a:p>
            <a:pPr marR="0"/>
            <a:endParaRPr lang="en-US"/>
          </a:p>
          <a:p>
            <a:pPr marR="0"/>
            <a:endParaRPr lang="en-US"/>
          </a:p>
        </p:txBody>
      </p:sp>
      <p:sp>
        <p:nvSpPr>
          <p:cNvPr id="3" name="Title 2">
            <a:extLst>
              <a:ext uri="{FF2B5EF4-FFF2-40B4-BE49-F238E27FC236}">
                <a16:creationId xmlns:a16="http://schemas.microsoft.com/office/drawing/2014/main" id="{C6D74952-7BF7-4E14-9A67-8C83C5197143}"/>
              </a:ext>
            </a:extLst>
          </p:cNvPr>
          <p:cNvSpPr>
            <a:spLocks noGrp="1"/>
          </p:cNvSpPr>
          <p:nvPr>
            <p:ph type="title"/>
          </p:nvPr>
        </p:nvSpPr>
        <p:spPr/>
        <p:txBody>
          <a:bodyPr/>
          <a:lstStyle/>
          <a:p>
            <a:r>
              <a:rPr lang="en-US" sz="2800"/>
              <a:t>PCA results</a:t>
            </a:r>
          </a:p>
        </p:txBody>
      </p:sp>
    </p:spTree>
    <p:extLst>
      <p:ext uri="{BB962C8B-B14F-4D97-AF65-F5344CB8AC3E}">
        <p14:creationId xmlns:p14="http://schemas.microsoft.com/office/powerpoint/2010/main" val="2752432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8AEC43-EF85-48A2-8035-7733EEF5207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2078477-3229-47CF-BF43-5D25AF292A77}"/>
              </a:ext>
            </a:extLst>
          </p:cNvPr>
          <p:cNvSpPr>
            <a:spLocks noGrp="1"/>
          </p:cNvSpPr>
          <p:nvPr>
            <p:ph type="title"/>
          </p:nvPr>
        </p:nvSpPr>
        <p:spPr>
          <a:xfrm>
            <a:off x="713225" y="530584"/>
            <a:ext cx="6339600" cy="528600"/>
          </a:xfrm>
        </p:spPr>
        <p:txBody>
          <a:bodyPr/>
          <a:lstStyle/>
          <a:p>
            <a:r>
              <a:rPr lang="en-US" sz="2800"/>
              <a:t>Risk index of PCA (1st period) </a:t>
            </a:r>
          </a:p>
        </p:txBody>
      </p:sp>
      <p:pic>
        <p:nvPicPr>
          <p:cNvPr id="4" name="Picture 5" descr="Chart&#10;&#10;Description automatically generated">
            <a:extLst>
              <a:ext uri="{FF2B5EF4-FFF2-40B4-BE49-F238E27FC236}">
                <a16:creationId xmlns:a16="http://schemas.microsoft.com/office/drawing/2014/main" id="{B84AF8FF-DDC3-4378-81D9-8BA3498B3160}"/>
              </a:ext>
            </a:extLst>
          </p:cNvPr>
          <p:cNvPicPr>
            <a:picLocks noChangeAspect="1"/>
          </p:cNvPicPr>
          <p:nvPr/>
        </p:nvPicPr>
        <p:blipFill>
          <a:blip r:embed="rId2"/>
          <a:stretch>
            <a:fillRect/>
          </a:stretch>
        </p:blipFill>
        <p:spPr>
          <a:xfrm>
            <a:off x="715040" y="1229092"/>
            <a:ext cx="6916479" cy="3655536"/>
          </a:xfrm>
          <a:prstGeom prst="rect">
            <a:avLst/>
          </a:prstGeom>
        </p:spPr>
      </p:pic>
    </p:spTree>
    <p:extLst>
      <p:ext uri="{BB962C8B-B14F-4D97-AF65-F5344CB8AC3E}">
        <p14:creationId xmlns:p14="http://schemas.microsoft.com/office/powerpoint/2010/main" val="594577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C30190-B958-4611-89FF-10E6FA9EA8D8}"/>
              </a:ext>
            </a:extLst>
          </p:cNvPr>
          <p:cNvSpPr>
            <a:spLocks noGrp="1"/>
          </p:cNvSpPr>
          <p:nvPr>
            <p:ph type="body" idx="1"/>
          </p:nvPr>
        </p:nvSpPr>
        <p:spPr>
          <a:xfrm>
            <a:off x="713225" y="1213597"/>
            <a:ext cx="6075000" cy="3259800"/>
          </a:xfrm>
        </p:spPr>
        <p:txBody>
          <a:bodyPr/>
          <a:lstStyle/>
          <a:p>
            <a:r>
              <a:rPr lang="en-US"/>
              <a:t>7 periods of stop trades</a:t>
            </a:r>
          </a:p>
        </p:txBody>
      </p:sp>
      <p:sp>
        <p:nvSpPr>
          <p:cNvPr id="3" name="Title 2">
            <a:extLst>
              <a:ext uri="{FF2B5EF4-FFF2-40B4-BE49-F238E27FC236}">
                <a16:creationId xmlns:a16="http://schemas.microsoft.com/office/drawing/2014/main" id="{EFA3BFEF-CB5C-4268-99C9-7B65944771A5}"/>
              </a:ext>
            </a:extLst>
          </p:cNvPr>
          <p:cNvSpPr>
            <a:spLocks noGrp="1"/>
          </p:cNvSpPr>
          <p:nvPr>
            <p:ph type="title"/>
          </p:nvPr>
        </p:nvSpPr>
        <p:spPr>
          <a:xfrm>
            <a:off x="713225" y="530584"/>
            <a:ext cx="9896433" cy="528600"/>
          </a:xfrm>
        </p:spPr>
        <p:txBody>
          <a:bodyPr/>
          <a:lstStyle/>
          <a:p>
            <a:r>
              <a:rPr lang="en-US" sz="2800"/>
              <a:t>trading days for PCA (1st period) </a:t>
            </a:r>
          </a:p>
        </p:txBody>
      </p:sp>
      <p:pic>
        <p:nvPicPr>
          <p:cNvPr id="4" name="Picture 5" descr="Chart&#10;&#10;Description automatically generated">
            <a:extLst>
              <a:ext uri="{FF2B5EF4-FFF2-40B4-BE49-F238E27FC236}">
                <a16:creationId xmlns:a16="http://schemas.microsoft.com/office/drawing/2014/main" id="{F7F624B2-7842-42A7-8D9A-E030D729DDF2}"/>
              </a:ext>
            </a:extLst>
          </p:cNvPr>
          <p:cNvPicPr>
            <a:picLocks noChangeAspect="1"/>
          </p:cNvPicPr>
          <p:nvPr/>
        </p:nvPicPr>
        <p:blipFill>
          <a:blip r:embed="rId2"/>
          <a:stretch>
            <a:fillRect/>
          </a:stretch>
        </p:blipFill>
        <p:spPr>
          <a:xfrm>
            <a:off x="715039" y="1609045"/>
            <a:ext cx="6504466" cy="3367448"/>
          </a:xfrm>
          <a:prstGeom prst="rect">
            <a:avLst/>
          </a:prstGeom>
        </p:spPr>
      </p:pic>
    </p:spTree>
    <p:extLst>
      <p:ext uri="{BB962C8B-B14F-4D97-AF65-F5344CB8AC3E}">
        <p14:creationId xmlns:p14="http://schemas.microsoft.com/office/powerpoint/2010/main" val="3823720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A3BFEF-CB5C-4268-99C9-7B65944771A5}"/>
              </a:ext>
            </a:extLst>
          </p:cNvPr>
          <p:cNvSpPr>
            <a:spLocks noGrp="1"/>
          </p:cNvSpPr>
          <p:nvPr>
            <p:ph type="title"/>
          </p:nvPr>
        </p:nvSpPr>
        <p:spPr>
          <a:xfrm>
            <a:off x="713225" y="530584"/>
            <a:ext cx="9896433" cy="528600"/>
          </a:xfrm>
        </p:spPr>
        <p:txBody>
          <a:bodyPr/>
          <a:lstStyle/>
          <a:p>
            <a:r>
              <a:rPr lang="en-US" sz="2800"/>
              <a:t>Cumulative Returns for LC2 (1st period) </a:t>
            </a:r>
            <a:endParaRPr lang="en-US" sz="2800" b="0"/>
          </a:p>
          <a:p>
            <a:endParaRPr lang="en-US" sz="2800" b="0"/>
          </a:p>
        </p:txBody>
      </p:sp>
      <p:pic>
        <p:nvPicPr>
          <p:cNvPr id="14" name="Picture 14" descr="Chart, histogram&#10;&#10;Description automatically generated">
            <a:extLst>
              <a:ext uri="{FF2B5EF4-FFF2-40B4-BE49-F238E27FC236}">
                <a16:creationId xmlns:a16="http://schemas.microsoft.com/office/drawing/2014/main" id="{C0BE4851-62CC-45AE-8207-58C2F5D2387C}"/>
              </a:ext>
            </a:extLst>
          </p:cNvPr>
          <p:cNvPicPr>
            <a:picLocks noChangeAspect="1"/>
          </p:cNvPicPr>
          <p:nvPr/>
        </p:nvPicPr>
        <p:blipFill>
          <a:blip r:embed="rId2"/>
          <a:stretch>
            <a:fillRect/>
          </a:stretch>
        </p:blipFill>
        <p:spPr>
          <a:xfrm>
            <a:off x="819937" y="1108449"/>
            <a:ext cx="6550051" cy="3602011"/>
          </a:xfrm>
          <a:prstGeom prst="rect">
            <a:avLst/>
          </a:prstGeom>
        </p:spPr>
      </p:pic>
    </p:spTree>
    <p:extLst>
      <p:ext uri="{BB962C8B-B14F-4D97-AF65-F5344CB8AC3E}">
        <p14:creationId xmlns:p14="http://schemas.microsoft.com/office/powerpoint/2010/main" val="426197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53F87B-A3AF-43BD-B9A4-9A4501C2118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D3B98817-FEDC-47EA-B856-EF8D22618BA6}"/>
              </a:ext>
            </a:extLst>
          </p:cNvPr>
          <p:cNvSpPr>
            <a:spLocks noGrp="1"/>
          </p:cNvSpPr>
          <p:nvPr>
            <p:ph type="title"/>
          </p:nvPr>
        </p:nvSpPr>
        <p:spPr>
          <a:xfrm>
            <a:off x="713225" y="530584"/>
            <a:ext cx="7257007" cy="528600"/>
          </a:xfrm>
        </p:spPr>
        <p:txBody>
          <a:bodyPr/>
          <a:lstStyle/>
          <a:p>
            <a:r>
              <a:rPr lang="en-US" sz="2800"/>
              <a:t>Performance for PCA (1st period) </a:t>
            </a:r>
          </a:p>
        </p:txBody>
      </p:sp>
      <p:pic>
        <p:nvPicPr>
          <p:cNvPr id="6" name="Picture 6" descr="Table&#10;&#10;Description automatically generated">
            <a:extLst>
              <a:ext uri="{FF2B5EF4-FFF2-40B4-BE49-F238E27FC236}">
                <a16:creationId xmlns:a16="http://schemas.microsoft.com/office/drawing/2014/main" id="{F14B0DD9-A2E4-4ED9-B13A-18E9E77DD969}"/>
              </a:ext>
            </a:extLst>
          </p:cNvPr>
          <p:cNvPicPr>
            <a:picLocks noChangeAspect="1"/>
          </p:cNvPicPr>
          <p:nvPr/>
        </p:nvPicPr>
        <p:blipFill>
          <a:blip r:embed="rId2"/>
          <a:stretch>
            <a:fillRect/>
          </a:stretch>
        </p:blipFill>
        <p:spPr>
          <a:xfrm>
            <a:off x="1632317" y="1452801"/>
            <a:ext cx="4391576" cy="1151573"/>
          </a:xfrm>
          <a:prstGeom prst="rect">
            <a:avLst/>
          </a:prstGeom>
        </p:spPr>
      </p:pic>
      <p:pic>
        <p:nvPicPr>
          <p:cNvPr id="7" name="Picture 7" descr="Table&#10;&#10;Description automatically generated">
            <a:extLst>
              <a:ext uri="{FF2B5EF4-FFF2-40B4-BE49-F238E27FC236}">
                <a16:creationId xmlns:a16="http://schemas.microsoft.com/office/drawing/2014/main" id="{571CF4CE-734B-4C99-B1AF-187CABE8D303}"/>
              </a:ext>
            </a:extLst>
          </p:cNvPr>
          <p:cNvPicPr>
            <a:picLocks noChangeAspect="1"/>
          </p:cNvPicPr>
          <p:nvPr/>
        </p:nvPicPr>
        <p:blipFill>
          <a:blip r:embed="rId3"/>
          <a:stretch>
            <a:fillRect/>
          </a:stretch>
        </p:blipFill>
        <p:spPr>
          <a:xfrm>
            <a:off x="1632318" y="2571334"/>
            <a:ext cx="4500208" cy="1058817"/>
          </a:xfrm>
          <a:prstGeom prst="rect">
            <a:avLst/>
          </a:prstGeom>
        </p:spPr>
      </p:pic>
    </p:spTree>
    <p:extLst>
      <p:ext uri="{BB962C8B-B14F-4D97-AF65-F5344CB8AC3E}">
        <p14:creationId xmlns:p14="http://schemas.microsoft.com/office/powerpoint/2010/main" val="707864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62F510-DB13-4A45-82B4-654D17B51C8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22AC471-36BA-4230-B157-AD408C07E462}"/>
              </a:ext>
            </a:extLst>
          </p:cNvPr>
          <p:cNvSpPr>
            <a:spLocks noGrp="1"/>
          </p:cNvSpPr>
          <p:nvPr>
            <p:ph type="title"/>
          </p:nvPr>
        </p:nvSpPr>
        <p:spPr>
          <a:xfrm>
            <a:off x="713225" y="530584"/>
            <a:ext cx="8430086" cy="528600"/>
          </a:xfrm>
        </p:spPr>
        <p:txBody>
          <a:bodyPr/>
          <a:lstStyle/>
          <a:p>
            <a:r>
              <a:rPr lang="en-US" sz="2800"/>
              <a:t>Max Drawdown for PCA (1st period) </a:t>
            </a:r>
          </a:p>
        </p:txBody>
      </p:sp>
      <p:pic>
        <p:nvPicPr>
          <p:cNvPr id="5" name="Picture 5" descr="Chart, histogram&#10;&#10;Description automatically generated">
            <a:extLst>
              <a:ext uri="{FF2B5EF4-FFF2-40B4-BE49-F238E27FC236}">
                <a16:creationId xmlns:a16="http://schemas.microsoft.com/office/drawing/2014/main" id="{C1E47DE3-E467-45E8-9F55-838057DBD1E0}"/>
              </a:ext>
            </a:extLst>
          </p:cNvPr>
          <p:cNvPicPr>
            <a:picLocks noChangeAspect="1"/>
          </p:cNvPicPr>
          <p:nvPr/>
        </p:nvPicPr>
        <p:blipFill>
          <a:blip r:embed="rId2"/>
          <a:stretch>
            <a:fillRect/>
          </a:stretch>
        </p:blipFill>
        <p:spPr>
          <a:xfrm>
            <a:off x="711305" y="1058310"/>
            <a:ext cx="8363737" cy="3357499"/>
          </a:xfrm>
          <a:prstGeom prst="rect">
            <a:avLst/>
          </a:prstGeom>
        </p:spPr>
      </p:pic>
    </p:spTree>
    <p:extLst>
      <p:ext uri="{BB962C8B-B14F-4D97-AF65-F5344CB8AC3E}">
        <p14:creationId xmlns:p14="http://schemas.microsoft.com/office/powerpoint/2010/main" val="3444123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463B5C-E465-4A0F-84B3-C069C1D42228}"/>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EF40F03-F94B-462B-BFE7-746F7A2F2554}"/>
              </a:ext>
            </a:extLst>
          </p:cNvPr>
          <p:cNvSpPr>
            <a:spLocks noGrp="1"/>
          </p:cNvSpPr>
          <p:nvPr>
            <p:ph type="title"/>
          </p:nvPr>
        </p:nvSpPr>
        <p:spPr>
          <a:xfrm>
            <a:off x="713225" y="530584"/>
            <a:ext cx="6733737" cy="528600"/>
          </a:xfrm>
        </p:spPr>
        <p:txBody>
          <a:bodyPr/>
          <a:lstStyle/>
          <a:p>
            <a:r>
              <a:rPr lang="en-US" sz="2800"/>
              <a:t>Risk index of PCA (2nd Period) </a:t>
            </a:r>
          </a:p>
        </p:txBody>
      </p:sp>
      <p:pic>
        <p:nvPicPr>
          <p:cNvPr id="5" name="Picture 5" descr="Chart&#10;&#10;Description automatically generated">
            <a:extLst>
              <a:ext uri="{FF2B5EF4-FFF2-40B4-BE49-F238E27FC236}">
                <a16:creationId xmlns:a16="http://schemas.microsoft.com/office/drawing/2014/main" id="{6F5E9C5A-EE9C-495E-A40C-30A89E0D456F}"/>
              </a:ext>
            </a:extLst>
          </p:cNvPr>
          <p:cNvPicPr>
            <a:picLocks noChangeAspect="1"/>
          </p:cNvPicPr>
          <p:nvPr/>
        </p:nvPicPr>
        <p:blipFill>
          <a:blip r:embed="rId2"/>
          <a:stretch>
            <a:fillRect/>
          </a:stretch>
        </p:blipFill>
        <p:spPr>
          <a:xfrm>
            <a:off x="711305" y="1422899"/>
            <a:ext cx="6738976" cy="3563502"/>
          </a:xfrm>
          <a:prstGeom prst="rect">
            <a:avLst/>
          </a:prstGeom>
        </p:spPr>
      </p:pic>
    </p:spTree>
    <p:extLst>
      <p:ext uri="{BB962C8B-B14F-4D97-AF65-F5344CB8AC3E}">
        <p14:creationId xmlns:p14="http://schemas.microsoft.com/office/powerpoint/2010/main" val="182910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A5DE0B-0059-4592-BFBA-355F681FDFAC}"/>
              </a:ext>
            </a:extLst>
          </p:cNvPr>
          <p:cNvSpPr>
            <a:spLocks noGrp="1"/>
          </p:cNvSpPr>
          <p:nvPr>
            <p:ph type="title"/>
          </p:nvPr>
        </p:nvSpPr>
        <p:spPr/>
        <p:txBody>
          <a:bodyPr/>
          <a:lstStyle/>
          <a:p>
            <a:r>
              <a:rPr lang="en-US"/>
              <a:t>Data used</a:t>
            </a:r>
          </a:p>
        </p:txBody>
      </p:sp>
      <p:pic>
        <p:nvPicPr>
          <p:cNvPr id="4" name="Picture 4" descr="Table&#10;&#10;Description automatically generated">
            <a:extLst>
              <a:ext uri="{FF2B5EF4-FFF2-40B4-BE49-F238E27FC236}">
                <a16:creationId xmlns:a16="http://schemas.microsoft.com/office/drawing/2014/main" id="{37549596-9F3E-4756-95AA-C780AB69F8E6}"/>
              </a:ext>
            </a:extLst>
          </p:cNvPr>
          <p:cNvPicPr>
            <a:picLocks noChangeAspect="1"/>
          </p:cNvPicPr>
          <p:nvPr/>
        </p:nvPicPr>
        <p:blipFill>
          <a:blip r:embed="rId3"/>
          <a:stretch>
            <a:fillRect/>
          </a:stretch>
        </p:blipFill>
        <p:spPr>
          <a:xfrm>
            <a:off x="1722383" y="1055160"/>
            <a:ext cx="4881397" cy="3604678"/>
          </a:xfrm>
          <a:prstGeom prst="rect">
            <a:avLst/>
          </a:prstGeom>
        </p:spPr>
      </p:pic>
      <p:sp>
        <p:nvSpPr>
          <p:cNvPr id="7" name="TextBox 6">
            <a:extLst>
              <a:ext uri="{FF2B5EF4-FFF2-40B4-BE49-F238E27FC236}">
                <a16:creationId xmlns:a16="http://schemas.microsoft.com/office/drawing/2014/main" id="{0CADFED0-38AA-4C51-BBF1-0B9979907C24}"/>
              </a:ext>
            </a:extLst>
          </p:cNvPr>
          <p:cNvSpPr txBox="1"/>
          <p:nvPr/>
        </p:nvSpPr>
        <p:spPr>
          <a:xfrm>
            <a:off x="3019406" y="4710225"/>
            <a:ext cx="23490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83838"/>
                </a:solidFill>
                <a:latin typeface="Didact Gothic"/>
              </a:rPr>
              <a:t>1 Jan 1988 – 30 Nov 2021</a:t>
            </a:r>
            <a:endParaRPr lang="en-US"/>
          </a:p>
        </p:txBody>
      </p:sp>
      <p:pic>
        <p:nvPicPr>
          <p:cNvPr id="6" name="Picture 7">
            <a:extLst>
              <a:ext uri="{FF2B5EF4-FFF2-40B4-BE49-F238E27FC236}">
                <a16:creationId xmlns:a16="http://schemas.microsoft.com/office/drawing/2014/main" id="{13BECC23-8D97-4717-A1AC-9F3BBC92C337}"/>
              </a:ext>
            </a:extLst>
          </p:cNvPr>
          <p:cNvPicPr>
            <a:picLocks noChangeAspect="1"/>
          </p:cNvPicPr>
          <p:nvPr/>
        </p:nvPicPr>
        <p:blipFill>
          <a:blip r:embed="rId4"/>
          <a:stretch>
            <a:fillRect/>
          </a:stretch>
        </p:blipFill>
        <p:spPr>
          <a:xfrm>
            <a:off x="1761623" y="1014060"/>
            <a:ext cx="4628148" cy="3691893"/>
          </a:xfrm>
          <a:prstGeom prst="rect">
            <a:avLst/>
          </a:prstGeom>
        </p:spPr>
      </p:pic>
    </p:spTree>
    <p:extLst>
      <p:ext uri="{BB962C8B-B14F-4D97-AF65-F5344CB8AC3E}">
        <p14:creationId xmlns:p14="http://schemas.microsoft.com/office/powerpoint/2010/main" val="585762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A3B7FE-7D55-46D3-AFAB-ECC1040CF94A}"/>
              </a:ext>
            </a:extLst>
          </p:cNvPr>
          <p:cNvSpPr>
            <a:spLocks noGrp="1"/>
          </p:cNvSpPr>
          <p:nvPr>
            <p:ph type="body" idx="1"/>
          </p:nvPr>
        </p:nvSpPr>
        <p:spPr>
          <a:xfrm>
            <a:off x="713225" y="1288795"/>
            <a:ext cx="6075000" cy="3259800"/>
          </a:xfrm>
        </p:spPr>
        <p:txBody>
          <a:bodyPr/>
          <a:lstStyle/>
          <a:p>
            <a:r>
              <a:rPr lang="en-US"/>
              <a:t>12 periods of stop trades</a:t>
            </a:r>
          </a:p>
        </p:txBody>
      </p:sp>
      <p:sp>
        <p:nvSpPr>
          <p:cNvPr id="3" name="Title 2">
            <a:extLst>
              <a:ext uri="{FF2B5EF4-FFF2-40B4-BE49-F238E27FC236}">
                <a16:creationId xmlns:a16="http://schemas.microsoft.com/office/drawing/2014/main" id="{746AF4F3-8AF5-4241-9635-97B311434B9B}"/>
              </a:ext>
            </a:extLst>
          </p:cNvPr>
          <p:cNvSpPr>
            <a:spLocks noGrp="1"/>
          </p:cNvSpPr>
          <p:nvPr>
            <p:ph type="title"/>
          </p:nvPr>
        </p:nvSpPr>
        <p:spPr>
          <a:xfrm>
            <a:off x="713225" y="530584"/>
            <a:ext cx="7384843" cy="528600"/>
          </a:xfrm>
        </p:spPr>
        <p:txBody>
          <a:bodyPr/>
          <a:lstStyle/>
          <a:p>
            <a:r>
              <a:rPr lang="en-US" sz="2800"/>
              <a:t>trading days for PCA (2nd Period) </a:t>
            </a:r>
            <a:endParaRPr lang="en-US"/>
          </a:p>
        </p:txBody>
      </p:sp>
      <p:pic>
        <p:nvPicPr>
          <p:cNvPr id="5" name="Picture 5" descr="A picture containing bar chart&#10;&#10;Description automatically generated">
            <a:extLst>
              <a:ext uri="{FF2B5EF4-FFF2-40B4-BE49-F238E27FC236}">
                <a16:creationId xmlns:a16="http://schemas.microsoft.com/office/drawing/2014/main" id="{8A2D4BA3-602B-45C2-98A6-5DDE8F18BCF6}"/>
              </a:ext>
            </a:extLst>
          </p:cNvPr>
          <p:cNvPicPr>
            <a:picLocks noChangeAspect="1"/>
          </p:cNvPicPr>
          <p:nvPr/>
        </p:nvPicPr>
        <p:blipFill>
          <a:blip r:embed="rId2"/>
          <a:stretch>
            <a:fillRect/>
          </a:stretch>
        </p:blipFill>
        <p:spPr>
          <a:xfrm>
            <a:off x="711305" y="1645584"/>
            <a:ext cx="6578390" cy="3406246"/>
          </a:xfrm>
          <a:prstGeom prst="rect">
            <a:avLst/>
          </a:prstGeom>
        </p:spPr>
      </p:pic>
    </p:spTree>
    <p:extLst>
      <p:ext uri="{BB962C8B-B14F-4D97-AF65-F5344CB8AC3E}">
        <p14:creationId xmlns:p14="http://schemas.microsoft.com/office/powerpoint/2010/main" val="2999764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AF4F3-8AF5-4241-9635-97B311434B9B}"/>
              </a:ext>
            </a:extLst>
          </p:cNvPr>
          <p:cNvSpPr>
            <a:spLocks noGrp="1"/>
          </p:cNvSpPr>
          <p:nvPr>
            <p:ph type="title"/>
          </p:nvPr>
        </p:nvSpPr>
        <p:spPr>
          <a:xfrm>
            <a:off x="713225" y="530584"/>
            <a:ext cx="8330774" cy="528600"/>
          </a:xfrm>
        </p:spPr>
        <p:txBody>
          <a:bodyPr/>
          <a:lstStyle/>
          <a:p>
            <a:r>
              <a:rPr lang="en-US" sz="2800"/>
              <a:t>Cumulative Returns for PCA (2nd Period) </a:t>
            </a:r>
            <a:endParaRPr lang="en-US" sz="2800" b="0"/>
          </a:p>
          <a:p>
            <a:endParaRPr lang="en-US" sz="2800" b="0"/>
          </a:p>
        </p:txBody>
      </p:sp>
      <p:sp>
        <p:nvSpPr>
          <p:cNvPr id="6" name="Text Placeholder 5">
            <a:extLst>
              <a:ext uri="{FF2B5EF4-FFF2-40B4-BE49-F238E27FC236}">
                <a16:creationId xmlns:a16="http://schemas.microsoft.com/office/drawing/2014/main" id="{A3036AEF-AB20-440F-A7D4-AF2FE3A2DE76}"/>
              </a:ext>
            </a:extLst>
          </p:cNvPr>
          <p:cNvSpPr>
            <a:spLocks noGrp="1"/>
          </p:cNvSpPr>
          <p:nvPr>
            <p:ph type="body" idx="1"/>
          </p:nvPr>
        </p:nvSpPr>
        <p:spPr/>
        <p:txBody>
          <a:bodyPr/>
          <a:lstStyle/>
          <a:p>
            <a:endParaRPr lang="en-US"/>
          </a:p>
        </p:txBody>
      </p:sp>
      <p:pic>
        <p:nvPicPr>
          <p:cNvPr id="7" name="Picture 7" descr="Chart, histogram&#10;&#10;Description automatically generated">
            <a:extLst>
              <a:ext uri="{FF2B5EF4-FFF2-40B4-BE49-F238E27FC236}">
                <a16:creationId xmlns:a16="http://schemas.microsoft.com/office/drawing/2014/main" id="{E4354705-45D2-40C8-9FF0-EC139489447F}"/>
              </a:ext>
            </a:extLst>
          </p:cNvPr>
          <p:cNvPicPr>
            <a:picLocks noChangeAspect="1"/>
          </p:cNvPicPr>
          <p:nvPr/>
        </p:nvPicPr>
        <p:blipFill>
          <a:blip r:embed="rId2"/>
          <a:stretch>
            <a:fillRect/>
          </a:stretch>
        </p:blipFill>
        <p:spPr>
          <a:xfrm>
            <a:off x="711305" y="1554114"/>
            <a:ext cx="6427249" cy="3508890"/>
          </a:xfrm>
          <a:prstGeom prst="rect">
            <a:avLst/>
          </a:prstGeom>
        </p:spPr>
      </p:pic>
    </p:spTree>
    <p:extLst>
      <p:ext uri="{BB962C8B-B14F-4D97-AF65-F5344CB8AC3E}">
        <p14:creationId xmlns:p14="http://schemas.microsoft.com/office/powerpoint/2010/main" val="1160397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D70EEC-EDD8-4FFB-AE39-44E1C997210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8A8F91D-11D6-4F04-AD9F-636331239E32}"/>
              </a:ext>
            </a:extLst>
          </p:cNvPr>
          <p:cNvSpPr>
            <a:spLocks noGrp="1"/>
          </p:cNvSpPr>
          <p:nvPr>
            <p:ph type="title"/>
          </p:nvPr>
        </p:nvSpPr>
        <p:spPr>
          <a:xfrm>
            <a:off x="713225" y="530584"/>
            <a:ext cx="7226928" cy="528600"/>
          </a:xfrm>
        </p:spPr>
        <p:txBody>
          <a:bodyPr/>
          <a:lstStyle/>
          <a:p>
            <a:r>
              <a:rPr lang="en-US" sz="2800"/>
              <a:t>Performance for PCA (2nd Period) </a:t>
            </a:r>
          </a:p>
        </p:txBody>
      </p:sp>
      <p:pic>
        <p:nvPicPr>
          <p:cNvPr id="6" name="Picture 6" descr="Table&#10;&#10;Description automatically generated">
            <a:extLst>
              <a:ext uri="{FF2B5EF4-FFF2-40B4-BE49-F238E27FC236}">
                <a16:creationId xmlns:a16="http://schemas.microsoft.com/office/drawing/2014/main" id="{FA84FB31-BBF6-4170-A33A-84C41E074EF6}"/>
              </a:ext>
            </a:extLst>
          </p:cNvPr>
          <p:cNvPicPr>
            <a:picLocks noChangeAspect="1"/>
          </p:cNvPicPr>
          <p:nvPr/>
        </p:nvPicPr>
        <p:blipFill>
          <a:blip r:embed="rId2"/>
          <a:stretch>
            <a:fillRect/>
          </a:stretch>
        </p:blipFill>
        <p:spPr>
          <a:xfrm>
            <a:off x="1415053" y="1500118"/>
            <a:ext cx="4674964" cy="1075836"/>
          </a:xfrm>
          <a:prstGeom prst="rect">
            <a:avLst/>
          </a:prstGeom>
        </p:spPr>
      </p:pic>
      <p:pic>
        <p:nvPicPr>
          <p:cNvPr id="7" name="Picture 7" descr="Table&#10;&#10;Description automatically generated">
            <a:extLst>
              <a:ext uri="{FF2B5EF4-FFF2-40B4-BE49-F238E27FC236}">
                <a16:creationId xmlns:a16="http://schemas.microsoft.com/office/drawing/2014/main" id="{C56E4C07-FDE3-406C-9AD3-A80886CF38DD}"/>
              </a:ext>
            </a:extLst>
          </p:cNvPr>
          <p:cNvPicPr>
            <a:picLocks noChangeAspect="1"/>
          </p:cNvPicPr>
          <p:nvPr/>
        </p:nvPicPr>
        <p:blipFill>
          <a:blip r:embed="rId3"/>
          <a:stretch>
            <a:fillRect/>
          </a:stretch>
        </p:blipFill>
        <p:spPr>
          <a:xfrm>
            <a:off x="1471731" y="2570729"/>
            <a:ext cx="4419914" cy="1069470"/>
          </a:xfrm>
          <a:prstGeom prst="rect">
            <a:avLst/>
          </a:prstGeom>
        </p:spPr>
      </p:pic>
    </p:spTree>
    <p:extLst>
      <p:ext uri="{BB962C8B-B14F-4D97-AF65-F5344CB8AC3E}">
        <p14:creationId xmlns:p14="http://schemas.microsoft.com/office/powerpoint/2010/main" val="1296637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2ECAB7-7C36-479A-B6CA-1BFE95D4E1AB}"/>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5A005CF-038A-46C7-BC80-40A588746DC9}"/>
              </a:ext>
            </a:extLst>
          </p:cNvPr>
          <p:cNvSpPr>
            <a:spLocks noGrp="1"/>
          </p:cNvSpPr>
          <p:nvPr>
            <p:ph type="title"/>
          </p:nvPr>
        </p:nvSpPr>
        <p:spPr>
          <a:xfrm>
            <a:off x="713225" y="530584"/>
            <a:ext cx="7911225" cy="528600"/>
          </a:xfrm>
        </p:spPr>
        <p:txBody>
          <a:bodyPr/>
          <a:lstStyle/>
          <a:p>
            <a:r>
              <a:rPr lang="en-US" sz="2800"/>
              <a:t>Max Drawdown for PCA (2nd Period) </a:t>
            </a:r>
          </a:p>
        </p:txBody>
      </p:sp>
      <p:pic>
        <p:nvPicPr>
          <p:cNvPr id="5" name="Picture 5" descr="Chart, line chart, histogram&#10;&#10;Description automatically generated">
            <a:extLst>
              <a:ext uri="{FF2B5EF4-FFF2-40B4-BE49-F238E27FC236}">
                <a16:creationId xmlns:a16="http://schemas.microsoft.com/office/drawing/2014/main" id="{D17C65F4-26AB-46F6-AC6E-3C9A2F19D217}"/>
              </a:ext>
            </a:extLst>
          </p:cNvPr>
          <p:cNvPicPr>
            <a:picLocks noChangeAspect="1"/>
          </p:cNvPicPr>
          <p:nvPr/>
        </p:nvPicPr>
        <p:blipFill>
          <a:blip r:embed="rId2"/>
          <a:stretch>
            <a:fillRect/>
          </a:stretch>
        </p:blipFill>
        <p:spPr>
          <a:xfrm>
            <a:off x="711305" y="1423163"/>
            <a:ext cx="8444030" cy="3421280"/>
          </a:xfrm>
          <a:prstGeom prst="rect">
            <a:avLst/>
          </a:prstGeom>
        </p:spPr>
      </p:pic>
    </p:spTree>
    <p:extLst>
      <p:ext uri="{BB962C8B-B14F-4D97-AF65-F5344CB8AC3E}">
        <p14:creationId xmlns:p14="http://schemas.microsoft.com/office/powerpoint/2010/main" val="181738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descr="Table&#10;&#10;Description automatically generated">
            <a:extLst>
              <a:ext uri="{FF2B5EF4-FFF2-40B4-BE49-F238E27FC236}">
                <a16:creationId xmlns:a16="http://schemas.microsoft.com/office/drawing/2014/main" id="{1231CE46-73FB-4A95-9CE3-1592F47EAAB8}"/>
              </a:ext>
            </a:extLst>
          </p:cNvPr>
          <p:cNvPicPr>
            <a:picLocks noChangeAspect="1"/>
          </p:cNvPicPr>
          <p:nvPr/>
        </p:nvPicPr>
        <p:blipFill>
          <a:blip r:embed="rId2"/>
          <a:stretch>
            <a:fillRect/>
          </a:stretch>
        </p:blipFill>
        <p:spPr>
          <a:xfrm>
            <a:off x="1032437" y="3871024"/>
            <a:ext cx="4870297" cy="1236364"/>
          </a:xfrm>
          <a:prstGeom prst="rect">
            <a:avLst/>
          </a:prstGeom>
        </p:spPr>
      </p:pic>
      <p:sp>
        <p:nvSpPr>
          <p:cNvPr id="3" name="Title 2">
            <a:extLst>
              <a:ext uri="{FF2B5EF4-FFF2-40B4-BE49-F238E27FC236}">
                <a16:creationId xmlns:a16="http://schemas.microsoft.com/office/drawing/2014/main" id="{5E790621-3EF8-4454-8A48-4A6E200ADB03}"/>
              </a:ext>
            </a:extLst>
          </p:cNvPr>
          <p:cNvSpPr>
            <a:spLocks noGrp="1"/>
          </p:cNvSpPr>
          <p:nvPr>
            <p:ph type="title"/>
          </p:nvPr>
        </p:nvSpPr>
        <p:spPr>
          <a:xfrm>
            <a:off x="703199" y="39294"/>
            <a:ext cx="5768100" cy="528600"/>
          </a:xfrm>
        </p:spPr>
        <p:txBody>
          <a:bodyPr/>
          <a:lstStyle/>
          <a:p>
            <a:r>
              <a:rPr lang="en-US"/>
              <a:t>LC1 VS LC2 VS PCA</a:t>
            </a:r>
          </a:p>
        </p:txBody>
      </p:sp>
      <p:sp>
        <p:nvSpPr>
          <p:cNvPr id="12" name="TextBox 11">
            <a:extLst>
              <a:ext uri="{FF2B5EF4-FFF2-40B4-BE49-F238E27FC236}">
                <a16:creationId xmlns:a16="http://schemas.microsoft.com/office/drawing/2014/main" id="{148FE6A2-7D4E-4AEF-A5C4-743279728DD3}"/>
              </a:ext>
            </a:extLst>
          </p:cNvPr>
          <p:cNvSpPr txBox="1"/>
          <p:nvPr/>
        </p:nvSpPr>
        <p:spPr>
          <a:xfrm>
            <a:off x="1037831" y="617940"/>
            <a:ext cx="48077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rPr>
              <a:t>LC1                       1st Period                     2nd Period</a:t>
            </a:r>
          </a:p>
        </p:txBody>
      </p:sp>
      <p:pic>
        <p:nvPicPr>
          <p:cNvPr id="10" name="Picture 12" descr="Table&#10;&#10;Description automatically generated">
            <a:extLst>
              <a:ext uri="{FF2B5EF4-FFF2-40B4-BE49-F238E27FC236}">
                <a16:creationId xmlns:a16="http://schemas.microsoft.com/office/drawing/2014/main" id="{3A7548F4-14D0-4965-AB79-D1748A277E1D}"/>
              </a:ext>
            </a:extLst>
          </p:cNvPr>
          <p:cNvPicPr>
            <a:picLocks noChangeAspect="1"/>
          </p:cNvPicPr>
          <p:nvPr/>
        </p:nvPicPr>
        <p:blipFill>
          <a:blip r:embed="rId3"/>
          <a:stretch>
            <a:fillRect/>
          </a:stretch>
        </p:blipFill>
        <p:spPr>
          <a:xfrm>
            <a:off x="1035627" y="832377"/>
            <a:ext cx="4896427" cy="1186364"/>
          </a:xfrm>
          <a:prstGeom prst="rect">
            <a:avLst/>
          </a:prstGeom>
        </p:spPr>
      </p:pic>
      <p:pic>
        <p:nvPicPr>
          <p:cNvPr id="13" name="Picture 13" descr="Graphical user interface, table&#10;&#10;Description automatically generated">
            <a:extLst>
              <a:ext uri="{FF2B5EF4-FFF2-40B4-BE49-F238E27FC236}">
                <a16:creationId xmlns:a16="http://schemas.microsoft.com/office/drawing/2014/main" id="{4420B516-2335-475E-A7E0-E7AD9CB250FD}"/>
              </a:ext>
            </a:extLst>
          </p:cNvPr>
          <p:cNvPicPr>
            <a:picLocks noChangeAspect="1"/>
          </p:cNvPicPr>
          <p:nvPr/>
        </p:nvPicPr>
        <p:blipFill>
          <a:blip r:embed="rId4"/>
          <a:stretch>
            <a:fillRect/>
          </a:stretch>
        </p:blipFill>
        <p:spPr>
          <a:xfrm>
            <a:off x="1035627" y="2296910"/>
            <a:ext cx="4896426" cy="1350570"/>
          </a:xfrm>
          <a:prstGeom prst="rect">
            <a:avLst/>
          </a:prstGeom>
        </p:spPr>
      </p:pic>
      <p:sp>
        <p:nvSpPr>
          <p:cNvPr id="28" name="TextBox 27">
            <a:extLst>
              <a:ext uri="{FF2B5EF4-FFF2-40B4-BE49-F238E27FC236}">
                <a16:creationId xmlns:a16="http://schemas.microsoft.com/office/drawing/2014/main" id="{7AB2174B-75A3-44F3-AD47-2FD41C6A488B}"/>
              </a:ext>
            </a:extLst>
          </p:cNvPr>
          <p:cNvSpPr txBox="1"/>
          <p:nvPr/>
        </p:nvSpPr>
        <p:spPr>
          <a:xfrm>
            <a:off x="1032818" y="2045019"/>
            <a:ext cx="53504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rPr>
              <a:t>LC2                       1st Period                      2nd Period</a:t>
            </a:r>
          </a:p>
        </p:txBody>
      </p:sp>
      <p:sp>
        <p:nvSpPr>
          <p:cNvPr id="29" name="TextBox 28">
            <a:extLst>
              <a:ext uri="{FF2B5EF4-FFF2-40B4-BE49-F238E27FC236}">
                <a16:creationId xmlns:a16="http://schemas.microsoft.com/office/drawing/2014/main" id="{7AEF5150-2126-4157-879C-E0F9BEADDED4}"/>
              </a:ext>
            </a:extLst>
          </p:cNvPr>
          <p:cNvSpPr txBox="1"/>
          <p:nvPr/>
        </p:nvSpPr>
        <p:spPr>
          <a:xfrm>
            <a:off x="1034641" y="3648469"/>
            <a:ext cx="53504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rPr>
              <a:t>PCA                      1st Period                      2nd Period</a:t>
            </a:r>
          </a:p>
        </p:txBody>
      </p:sp>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DB48B918-74C6-4116-B584-A2A36F58DD76}"/>
                  </a:ext>
                </a:extLst>
              </p14:cNvPr>
              <p14:cNvContentPartPr/>
              <p14:nvPr/>
            </p14:nvContentPartPr>
            <p14:xfrm>
              <a:off x="2867526" y="4229630"/>
              <a:ext cx="209550" cy="47625"/>
            </p14:xfrm>
          </p:contentPart>
        </mc:Choice>
        <mc:Fallback xmlns="">
          <p:pic>
            <p:nvPicPr>
              <p:cNvPr id="35" name="Ink 34">
                <a:extLst>
                  <a:ext uri="{FF2B5EF4-FFF2-40B4-BE49-F238E27FC236}">
                    <a16:creationId xmlns:a16="http://schemas.microsoft.com/office/drawing/2014/main" id="{DB48B918-74C6-4116-B584-A2A36F58DD76}"/>
                  </a:ext>
                </a:extLst>
              </p:cNvPr>
              <p:cNvPicPr/>
              <p:nvPr/>
            </p:nvPicPr>
            <p:blipFill>
              <a:blip r:embed="rId6"/>
              <a:stretch>
                <a:fillRect/>
              </a:stretch>
            </p:blipFill>
            <p:spPr>
              <a:xfrm>
                <a:off x="2813703" y="4130411"/>
                <a:ext cx="316837" cy="24573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FEF44229-C170-4D12-BC2D-EF57BE9F7740}"/>
                  </a:ext>
                </a:extLst>
              </p14:cNvPr>
              <p14:cNvContentPartPr/>
              <p14:nvPr/>
            </p14:nvContentPartPr>
            <p14:xfrm>
              <a:off x="2868638" y="4231104"/>
              <a:ext cx="190500" cy="9525"/>
            </p14:xfrm>
          </p:contentPart>
        </mc:Choice>
        <mc:Fallback xmlns="">
          <p:pic>
            <p:nvPicPr>
              <p:cNvPr id="36" name="Ink 35">
                <a:extLst>
                  <a:ext uri="{FF2B5EF4-FFF2-40B4-BE49-F238E27FC236}">
                    <a16:creationId xmlns:a16="http://schemas.microsoft.com/office/drawing/2014/main" id="{FEF44229-C170-4D12-BC2D-EF57BE9F7740}"/>
                  </a:ext>
                </a:extLst>
              </p:cNvPr>
              <p:cNvPicPr/>
              <p:nvPr/>
            </p:nvPicPr>
            <p:blipFill>
              <a:blip r:embed="rId8"/>
              <a:stretch>
                <a:fillRect/>
              </a:stretch>
            </p:blipFill>
            <p:spPr>
              <a:xfrm>
                <a:off x="2814416" y="1373604"/>
                <a:ext cx="298583"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09481533-04F6-4571-A55C-34D75ED3059E}"/>
                  </a:ext>
                </a:extLst>
              </p14:cNvPr>
              <p14:cNvContentPartPr/>
              <p14:nvPr/>
            </p14:nvContentPartPr>
            <p14:xfrm>
              <a:off x="4652210" y="4281237"/>
              <a:ext cx="180975" cy="28574"/>
            </p14:xfrm>
          </p:contentPart>
        </mc:Choice>
        <mc:Fallback xmlns="">
          <p:pic>
            <p:nvPicPr>
              <p:cNvPr id="37" name="Ink 36">
                <a:extLst>
                  <a:ext uri="{FF2B5EF4-FFF2-40B4-BE49-F238E27FC236}">
                    <a16:creationId xmlns:a16="http://schemas.microsoft.com/office/drawing/2014/main" id="{09481533-04F6-4571-A55C-34D75ED3059E}"/>
                  </a:ext>
                </a:extLst>
              </p:cNvPr>
              <p:cNvPicPr/>
              <p:nvPr/>
            </p:nvPicPr>
            <p:blipFill>
              <a:blip r:embed="rId10"/>
              <a:stretch>
                <a:fillRect/>
              </a:stretch>
            </p:blipFill>
            <p:spPr>
              <a:xfrm>
                <a:off x="4598134" y="4181560"/>
                <a:ext cx="288767" cy="22759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a:extLst>
                  <a:ext uri="{FF2B5EF4-FFF2-40B4-BE49-F238E27FC236}">
                    <a16:creationId xmlns:a16="http://schemas.microsoft.com/office/drawing/2014/main" id="{B598436A-6225-4D8A-AB10-935DC7ABCC45}"/>
                  </a:ext>
                </a:extLst>
              </p14:cNvPr>
              <p14:cNvContentPartPr/>
              <p14:nvPr/>
            </p14:nvContentPartPr>
            <p14:xfrm>
              <a:off x="4592052" y="4221078"/>
              <a:ext cx="9525" cy="9525"/>
            </p14:xfrm>
          </p:contentPart>
        </mc:Choice>
        <mc:Fallback xmlns="">
          <p:pic>
            <p:nvPicPr>
              <p:cNvPr id="38" name="Ink 37">
                <a:extLst>
                  <a:ext uri="{FF2B5EF4-FFF2-40B4-BE49-F238E27FC236}">
                    <a16:creationId xmlns:a16="http://schemas.microsoft.com/office/drawing/2014/main" id="{B598436A-6225-4D8A-AB10-935DC7ABCC45}"/>
                  </a:ext>
                </a:extLst>
              </p:cNvPr>
              <p:cNvPicPr/>
              <p:nvPr/>
            </p:nvPicPr>
            <p:blipFill>
              <a:blip r:embed="rId12"/>
              <a:stretch>
                <a:fillRect/>
              </a:stretch>
            </p:blipFill>
            <p:spPr>
              <a:xfrm>
                <a:off x="3163302" y="1363578"/>
                <a:ext cx="2857500"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id="{8BF32910-7414-4ACB-BDBA-18FA4A426D19}"/>
                  </a:ext>
                </a:extLst>
              </p14:cNvPr>
              <p14:cNvContentPartPr/>
              <p14:nvPr/>
            </p14:nvContentPartPr>
            <p14:xfrm>
              <a:off x="4622131" y="4221078"/>
              <a:ext cx="209550" cy="104775"/>
            </p14:xfrm>
          </p:contentPart>
        </mc:Choice>
        <mc:Fallback xmlns="">
          <p:pic>
            <p:nvPicPr>
              <p:cNvPr id="39" name="Ink 38">
                <a:extLst>
                  <a:ext uri="{FF2B5EF4-FFF2-40B4-BE49-F238E27FC236}">
                    <a16:creationId xmlns:a16="http://schemas.microsoft.com/office/drawing/2014/main" id="{8BF32910-7414-4ACB-BDBA-18FA4A426D19}"/>
                  </a:ext>
                </a:extLst>
              </p:cNvPr>
              <p:cNvPicPr/>
              <p:nvPr/>
            </p:nvPicPr>
            <p:blipFill>
              <a:blip r:embed="rId14"/>
              <a:stretch>
                <a:fillRect/>
              </a:stretch>
            </p:blipFill>
            <p:spPr>
              <a:xfrm>
                <a:off x="4568400" y="4109219"/>
                <a:ext cx="316653" cy="32812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0" name="Ink 39">
                <a:extLst>
                  <a:ext uri="{FF2B5EF4-FFF2-40B4-BE49-F238E27FC236}">
                    <a16:creationId xmlns:a16="http://schemas.microsoft.com/office/drawing/2014/main" id="{830B3774-0CDD-4139-943C-E991D2ED1FC3}"/>
                  </a:ext>
                </a:extLst>
              </p14:cNvPr>
              <p14:cNvContentPartPr/>
              <p14:nvPr/>
            </p14:nvContentPartPr>
            <p14:xfrm>
              <a:off x="2636921" y="3158289"/>
              <a:ext cx="381000" cy="19050"/>
            </p14:xfrm>
          </p:contentPart>
        </mc:Choice>
        <mc:Fallback xmlns="">
          <p:pic>
            <p:nvPicPr>
              <p:cNvPr id="40" name="Ink 39">
                <a:extLst>
                  <a:ext uri="{FF2B5EF4-FFF2-40B4-BE49-F238E27FC236}">
                    <a16:creationId xmlns:a16="http://schemas.microsoft.com/office/drawing/2014/main" id="{830B3774-0CDD-4139-943C-E991D2ED1FC3}"/>
                  </a:ext>
                </a:extLst>
              </p:cNvPr>
              <p:cNvPicPr/>
              <p:nvPr/>
            </p:nvPicPr>
            <p:blipFill>
              <a:blip r:embed="rId16"/>
              <a:stretch>
                <a:fillRect/>
              </a:stretch>
            </p:blipFill>
            <p:spPr>
              <a:xfrm>
                <a:off x="2582802" y="3059755"/>
                <a:ext cx="488878" cy="21579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1" name="Ink 40">
                <a:extLst>
                  <a:ext uri="{FF2B5EF4-FFF2-40B4-BE49-F238E27FC236}">
                    <a16:creationId xmlns:a16="http://schemas.microsoft.com/office/drawing/2014/main" id="{6146EBD9-6961-4869-87B7-1F8ED5E5D276}"/>
                  </a:ext>
                </a:extLst>
              </p14:cNvPr>
              <p14:cNvContentPartPr/>
              <p14:nvPr/>
            </p14:nvContentPartPr>
            <p14:xfrm>
              <a:off x="2656973" y="3208421"/>
              <a:ext cx="342900" cy="19050"/>
            </p14:xfrm>
          </p:contentPart>
        </mc:Choice>
        <mc:Fallback xmlns="">
          <p:pic>
            <p:nvPicPr>
              <p:cNvPr id="41" name="Ink 40">
                <a:extLst>
                  <a:ext uri="{FF2B5EF4-FFF2-40B4-BE49-F238E27FC236}">
                    <a16:creationId xmlns:a16="http://schemas.microsoft.com/office/drawing/2014/main" id="{6146EBD9-6961-4869-87B7-1F8ED5E5D276}"/>
                  </a:ext>
                </a:extLst>
              </p:cNvPr>
              <p:cNvPicPr/>
              <p:nvPr/>
            </p:nvPicPr>
            <p:blipFill>
              <a:blip r:embed="rId18"/>
              <a:stretch>
                <a:fillRect/>
              </a:stretch>
            </p:blipFill>
            <p:spPr>
              <a:xfrm>
                <a:off x="2603451" y="3109887"/>
                <a:ext cx="449588" cy="21579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9CDF4319-52DE-4F5F-B5CC-CBAD4EEB10C2}"/>
                  </a:ext>
                </a:extLst>
              </p14:cNvPr>
              <p14:cNvContentPartPr/>
              <p14:nvPr/>
            </p14:nvContentPartPr>
            <p14:xfrm>
              <a:off x="2656973" y="4852736"/>
              <a:ext cx="352425" cy="9525"/>
            </p14:xfrm>
          </p:contentPart>
        </mc:Choice>
        <mc:Fallback xmlns="">
          <p:pic>
            <p:nvPicPr>
              <p:cNvPr id="42" name="Ink 41">
                <a:extLst>
                  <a:ext uri="{FF2B5EF4-FFF2-40B4-BE49-F238E27FC236}">
                    <a16:creationId xmlns:a16="http://schemas.microsoft.com/office/drawing/2014/main" id="{9CDF4319-52DE-4F5F-B5CC-CBAD4EEB10C2}"/>
                  </a:ext>
                </a:extLst>
              </p:cNvPr>
              <p:cNvPicPr/>
              <p:nvPr/>
            </p:nvPicPr>
            <p:blipFill>
              <a:blip r:embed="rId20"/>
              <a:stretch>
                <a:fillRect/>
              </a:stretch>
            </p:blipFill>
            <p:spPr>
              <a:xfrm>
                <a:off x="2602642" y="1995236"/>
                <a:ext cx="460724"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 name="Ink 42">
                <a:extLst>
                  <a:ext uri="{FF2B5EF4-FFF2-40B4-BE49-F238E27FC236}">
                    <a16:creationId xmlns:a16="http://schemas.microsoft.com/office/drawing/2014/main" id="{19A0FD32-0A99-44DC-BA8A-F83ECF5E7FD8}"/>
                  </a:ext>
                </a:extLst>
              </p14:cNvPr>
              <p14:cNvContentPartPr/>
              <p14:nvPr/>
            </p14:nvContentPartPr>
            <p14:xfrm>
              <a:off x="2677025" y="5033210"/>
              <a:ext cx="352425" cy="9525"/>
            </p14:xfrm>
          </p:contentPart>
        </mc:Choice>
        <mc:Fallback xmlns="">
          <p:pic>
            <p:nvPicPr>
              <p:cNvPr id="43" name="Ink 42">
                <a:extLst>
                  <a:ext uri="{FF2B5EF4-FFF2-40B4-BE49-F238E27FC236}">
                    <a16:creationId xmlns:a16="http://schemas.microsoft.com/office/drawing/2014/main" id="{19A0FD32-0A99-44DC-BA8A-F83ECF5E7FD8}"/>
                  </a:ext>
                </a:extLst>
              </p:cNvPr>
              <p:cNvPicPr/>
              <p:nvPr/>
            </p:nvPicPr>
            <p:blipFill>
              <a:blip r:embed="rId20"/>
              <a:stretch>
                <a:fillRect/>
              </a:stretch>
            </p:blipFill>
            <p:spPr>
              <a:xfrm>
                <a:off x="2622694" y="2175710"/>
                <a:ext cx="460724"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a16="http://schemas.microsoft.com/office/drawing/2014/main" id="{3267C020-80E1-4F8C-BA45-DE8BD5245B1C}"/>
                  </a:ext>
                </a:extLst>
              </p14:cNvPr>
              <p14:cNvContentPartPr/>
              <p14:nvPr/>
            </p14:nvContentPartPr>
            <p14:xfrm>
              <a:off x="2677026" y="4973052"/>
              <a:ext cx="361950" cy="9525"/>
            </p14:xfrm>
          </p:contentPart>
        </mc:Choice>
        <mc:Fallback xmlns="">
          <p:pic>
            <p:nvPicPr>
              <p:cNvPr id="44" name="Ink 43">
                <a:extLst>
                  <a:ext uri="{FF2B5EF4-FFF2-40B4-BE49-F238E27FC236}">
                    <a16:creationId xmlns:a16="http://schemas.microsoft.com/office/drawing/2014/main" id="{3267C020-80E1-4F8C-BA45-DE8BD5245B1C}"/>
                  </a:ext>
                </a:extLst>
              </p:cNvPr>
              <p:cNvPicPr/>
              <p:nvPr/>
            </p:nvPicPr>
            <p:blipFill>
              <a:blip r:embed="rId23"/>
              <a:stretch>
                <a:fillRect/>
              </a:stretch>
            </p:blipFill>
            <p:spPr>
              <a:xfrm>
                <a:off x="2622788" y="4877802"/>
                <a:ext cx="470065" cy="19970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5" name="Ink 44">
                <a:extLst>
                  <a:ext uri="{FF2B5EF4-FFF2-40B4-BE49-F238E27FC236}">
                    <a16:creationId xmlns:a16="http://schemas.microsoft.com/office/drawing/2014/main" id="{A3E02FDA-2F50-4959-AC92-D5429C515DBD}"/>
                  </a:ext>
                </a:extLst>
              </p14:cNvPr>
              <p14:cNvContentPartPr/>
              <p14:nvPr/>
            </p14:nvContentPartPr>
            <p14:xfrm>
              <a:off x="4491788" y="3338325"/>
              <a:ext cx="352425" cy="9525"/>
            </p14:xfrm>
          </p:contentPart>
        </mc:Choice>
        <mc:Fallback xmlns="">
          <p:pic>
            <p:nvPicPr>
              <p:cNvPr id="45" name="Ink 44">
                <a:extLst>
                  <a:ext uri="{FF2B5EF4-FFF2-40B4-BE49-F238E27FC236}">
                    <a16:creationId xmlns:a16="http://schemas.microsoft.com/office/drawing/2014/main" id="{A3E02FDA-2F50-4959-AC92-D5429C515DBD}"/>
                  </a:ext>
                </a:extLst>
              </p:cNvPr>
              <p:cNvPicPr/>
              <p:nvPr/>
            </p:nvPicPr>
            <p:blipFill>
              <a:blip r:embed="rId25"/>
              <a:stretch>
                <a:fillRect/>
              </a:stretch>
            </p:blipFill>
            <p:spPr>
              <a:xfrm>
                <a:off x="4437457" y="3243075"/>
                <a:ext cx="460724" cy="19970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Ink 45">
                <a:extLst>
                  <a:ext uri="{FF2B5EF4-FFF2-40B4-BE49-F238E27FC236}">
                    <a16:creationId xmlns:a16="http://schemas.microsoft.com/office/drawing/2014/main" id="{152E759D-87DB-48A8-9662-E9AD4748C5F9}"/>
                  </a:ext>
                </a:extLst>
              </p14:cNvPr>
              <p14:cNvContentPartPr/>
              <p14:nvPr/>
            </p14:nvContentPartPr>
            <p14:xfrm>
              <a:off x="4491788" y="3398920"/>
              <a:ext cx="333375" cy="9525"/>
            </p14:xfrm>
          </p:contentPart>
        </mc:Choice>
        <mc:Fallback xmlns="">
          <p:pic>
            <p:nvPicPr>
              <p:cNvPr id="46" name="Ink 45">
                <a:extLst>
                  <a:ext uri="{FF2B5EF4-FFF2-40B4-BE49-F238E27FC236}">
                    <a16:creationId xmlns:a16="http://schemas.microsoft.com/office/drawing/2014/main" id="{152E759D-87DB-48A8-9662-E9AD4748C5F9}"/>
                  </a:ext>
                </a:extLst>
              </p:cNvPr>
              <p:cNvPicPr/>
              <p:nvPr/>
            </p:nvPicPr>
            <p:blipFill>
              <a:blip r:embed="rId27"/>
              <a:stretch>
                <a:fillRect/>
              </a:stretch>
            </p:blipFill>
            <p:spPr>
              <a:xfrm>
                <a:off x="4437256" y="541420"/>
                <a:ext cx="442076"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Ink 46">
                <a:extLst>
                  <a:ext uri="{FF2B5EF4-FFF2-40B4-BE49-F238E27FC236}">
                    <a16:creationId xmlns:a16="http://schemas.microsoft.com/office/drawing/2014/main" id="{1085A860-302B-4BB4-84DF-A19B5D4A1727}"/>
                  </a:ext>
                </a:extLst>
              </p14:cNvPr>
              <p14:cNvContentPartPr/>
              <p14:nvPr/>
            </p14:nvContentPartPr>
            <p14:xfrm>
              <a:off x="4451683" y="3179212"/>
              <a:ext cx="371475" cy="19050"/>
            </p14:xfrm>
          </p:contentPart>
        </mc:Choice>
        <mc:Fallback xmlns="">
          <p:pic>
            <p:nvPicPr>
              <p:cNvPr id="47" name="Ink 46">
                <a:extLst>
                  <a:ext uri="{FF2B5EF4-FFF2-40B4-BE49-F238E27FC236}">
                    <a16:creationId xmlns:a16="http://schemas.microsoft.com/office/drawing/2014/main" id="{1085A860-302B-4BB4-84DF-A19B5D4A1727}"/>
                  </a:ext>
                </a:extLst>
              </p:cNvPr>
              <p:cNvPicPr/>
              <p:nvPr/>
            </p:nvPicPr>
            <p:blipFill>
              <a:blip r:embed="rId29"/>
              <a:stretch>
                <a:fillRect/>
              </a:stretch>
            </p:blipFill>
            <p:spPr>
              <a:xfrm>
                <a:off x="4397637" y="3073379"/>
                <a:ext cx="479206" cy="23036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8" name="Ink 47">
                <a:extLst>
                  <a:ext uri="{FF2B5EF4-FFF2-40B4-BE49-F238E27FC236}">
                    <a16:creationId xmlns:a16="http://schemas.microsoft.com/office/drawing/2014/main" id="{B9AFA37F-4BB6-4686-9958-1EAF3E0B2889}"/>
                  </a:ext>
                </a:extLst>
              </p14:cNvPr>
              <p14:cNvContentPartPr/>
              <p14:nvPr/>
            </p14:nvContentPartPr>
            <p14:xfrm>
              <a:off x="4451684" y="3128211"/>
              <a:ext cx="381000" cy="28574"/>
            </p14:xfrm>
          </p:contentPart>
        </mc:Choice>
        <mc:Fallback xmlns="">
          <p:pic>
            <p:nvPicPr>
              <p:cNvPr id="48" name="Ink 47">
                <a:extLst>
                  <a:ext uri="{FF2B5EF4-FFF2-40B4-BE49-F238E27FC236}">
                    <a16:creationId xmlns:a16="http://schemas.microsoft.com/office/drawing/2014/main" id="{B9AFA37F-4BB6-4686-9958-1EAF3E0B2889}"/>
                  </a:ext>
                </a:extLst>
              </p:cNvPr>
              <p:cNvPicPr/>
              <p:nvPr/>
            </p:nvPicPr>
            <p:blipFill>
              <a:blip r:embed="rId31"/>
              <a:stretch>
                <a:fillRect/>
              </a:stretch>
            </p:blipFill>
            <p:spPr>
              <a:xfrm>
                <a:off x="4397565" y="3026161"/>
                <a:ext cx="488878" cy="23233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Ink 48">
                <a:extLst>
                  <a:ext uri="{FF2B5EF4-FFF2-40B4-BE49-F238E27FC236}">
                    <a16:creationId xmlns:a16="http://schemas.microsoft.com/office/drawing/2014/main" id="{65918232-CB58-4301-89FB-6B8828BD8134}"/>
                  </a:ext>
                </a:extLst>
              </p14:cNvPr>
              <p14:cNvContentPartPr/>
              <p14:nvPr/>
            </p14:nvContentPartPr>
            <p14:xfrm>
              <a:off x="4451684" y="1925052"/>
              <a:ext cx="400050" cy="9525"/>
            </p14:xfrm>
          </p:contentPart>
        </mc:Choice>
        <mc:Fallback xmlns="">
          <p:pic>
            <p:nvPicPr>
              <p:cNvPr id="49" name="Ink 48">
                <a:extLst>
                  <a:ext uri="{FF2B5EF4-FFF2-40B4-BE49-F238E27FC236}">
                    <a16:creationId xmlns:a16="http://schemas.microsoft.com/office/drawing/2014/main" id="{65918232-CB58-4301-89FB-6B8828BD8134}"/>
                  </a:ext>
                </a:extLst>
              </p:cNvPr>
              <p:cNvPicPr/>
              <p:nvPr/>
            </p:nvPicPr>
            <p:blipFill>
              <a:blip r:embed="rId33"/>
              <a:stretch>
                <a:fillRect/>
              </a:stretch>
            </p:blipFill>
            <p:spPr>
              <a:xfrm>
                <a:off x="4397720" y="-932448"/>
                <a:ext cx="507617"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0" name="Ink 49">
                <a:extLst>
                  <a:ext uri="{FF2B5EF4-FFF2-40B4-BE49-F238E27FC236}">
                    <a16:creationId xmlns:a16="http://schemas.microsoft.com/office/drawing/2014/main" id="{3321A037-142F-4489-A1AB-F303993CBF33}"/>
                  </a:ext>
                </a:extLst>
              </p14:cNvPr>
              <p14:cNvContentPartPr/>
              <p14:nvPr/>
            </p14:nvContentPartPr>
            <p14:xfrm>
              <a:off x="4451684" y="1955131"/>
              <a:ext cx="400050" cy="9525"/>
            </p14:xfrm>
          </p:contentPart>
        </mc:Choice>
        <mc:Fallback xmlns="">
          <p:pic>
            <p:nvPicPr>
              <p:cNvPr id="50" name="Ink 49">
                <a:extLst>
                  <a:ext uri="{FF2B5EF4-FFF2-40B4-BE49-F238E27FC236}">
                    <a16:creationId xmlns:a16="http://schemas.microsoft.com/office/drawing/2014/main" id="{3321A037-142F-4489-A1AB-F303993CBF33}"/>
                  </a:ext>
                </a:extLst>
              </p:cNvPr>
              <p:cNvPicPr/>
              <p:nvPr/>
            </p:nvPicPr>
            <p:blipFill>
              <a:blip r:embed="rId33"/>
              <a:stretch>
                <a:fillRect/>
              </a:stretch>
            </p:blipFill>
            <p:spPr>
              <a:xfrm>
                <a:off x="4397720" y="-902369"/>
                <a:ext cx="507617"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1" name="Ink 50">
                <a:extLst>
                  <a:ext uri="{FF2B5EF4-FFF2-40B4-BE49-F238E27FC236}">
                    <a16:creationId xmlns:a16="http://schemas.microsoft.com/office/drawing/2014/main" id="{F81FF682-3112-4201-A6C1-5D709D21E78F}"/>
                  </a:ext>
                </a:extLst>
              </p14:cNvPr>
              <p14:cNvContentPartPr/>
              <p14:nvPr/>
            </p14:nvContentPartPr>
            <p14:xfrm>
              <a:off x="6994396" y="1694446"/>
              <a:ext cx="9525" cy="9525"/>
            </p14:xfrm>
          </p:contentPart>
        </mc:Choice>
        <mc:Fallback xmlns="">
          <p:pic>
            <p:nvPicPr>
              <p:cNvPr id="51" name="Ink 50">
                <a:extLst>
                  <a:ext uri="{FF2B5EF4-FFF2-40B4-BE49-F238E27FC236}">
                    <a16:creationId xmlns:a16="http://schemas.microsoft.com/office/drawing/2014/main" id="{F81FF682-3112-4201-A6C1-5D709D21E78F}"/>
                  </a:ext>
                </a:extLst>
              </p:cNvPr>
              <p:cNvPicPr/>
              <p:nvPr/>
            </p:nvPicPr>
            <p:blipFill>
              <a:blip r:embed="rId36"/>
              <a:stretch>
                <a:fillRect/>
              </a:stretch>
            </p:blipFill>
            <p:spPr>
              <a:xfrm>
                <a:off x="6875333" y="-1163054"/>
                <a:ext cx="246856" cy="5715000"/>
              </a:xfrm>
              <a:prstGeom prst="rect">
                <a:avLst/>
              </a:prstGeom>
            </p:spPr>
          </p:pic>
        </mc:Fallback>
      </mc:AlternateContent>
    </p:spTree>
    <p:extLst>
      <p:ext uri="{BB962C8B-B14F-4D97-AF65-F5344CB8AC3E}">
        <p14:creationId xmlns:p14="http://schemas.microsoft.com/office/powerpoint/2010/main" val="358325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168965-C26D-4FC5-B005-9A44966B266C}"/>
              </a:ext>
            </a:extLst>
          </p:cNvPr>
          <p:cNvSpPr>
            <a:spLocks noGrp="1"/>
          </p:cNvSpPr>
          <p:nvPr>
            <p:ph type="body" idx="1"/>
          </p:nvPr>
        </p:nvSpPr>
        <p:spPr>
          <a:noFill/>
        </p:spPr>
        <p:txBody>
          <a:bodyPr/>
          <a:lstStyle/>
          <a:p>
            <a:r>
              <a:rPr lang="en-SG"/>
              <a:t>Based on 70/30 training test rule, train time period (23 Nov 1990 - 29 Feb 2012) , </a:t>
            </a:r>
            <a:r>
              <a:rPr lang="en-US"/>
              <a:t>2nd time period (1</a:t>
            </a:r>
            <a:r>
              <a:rPr lang="en-SG"/>
              <a:t> Mar 2012 -25 Nov 2021</a:t>
            </a:r>
            <a:r>
              <a:rPr lang="en-US"/>
              <a:t>) </a:t>
            </a:r>
          </a:p>
          <a:p>
            <a:endParaRPr lang="en-US"/>
          </a:p>
          <a:p>
            <a:r>
              <a:rPr lang="en-SG"/>
              <a:t>First quarter was used as buffer to calculate portfolio's constituent risk and initialise risk parity weights. After which the portfolio is rebalanced on the 1st day of every business quarter</a:t>
            </a:r>
            <a:endParaRPr lang="en-US"/>
          </a:p>
          <a:p>
            <a:pPr marL="139700" indent="0">
              <a:buNone/>
            </a:pPr>
            <a:endParaRPr lang="en-SG"/>
          </a:p>
          <a:p>
            <a:r>
              <a:rPr lang="en-SG"/>
              <a:t>Trained model predicts risk for each day - [0, 1 ] binary classification task. Trades are stopped if model predicts risk as 1</a:t>
            </a:r>
          </a:p>
          <a:p>
            <a:pPr marL="139700" indent="0">
              <a:buNone/>
            </a:pPr>
            <a:endParaRPr lang="en-SG"/>
          </a:p>
          <a:p>
            <a:r>
              <a:rPr lang="en-SG"/>
              <a:t>For realism and practicality of risk indicators, thresholding was applied to sum of rolling 10 days predicted risk to smooth signal. This is to prevent liquidation and buying assets at high frequency</a:t>
            </a:r>
          </a:p>
          <a:p>
            <a:endParaRPr lang="en-US"/>
          </a:p>
          <a:p>
            <a:pPr>
              <a:buFont typeface="Courier New"/>
              <a:buChar char="o"/>
            </a:pPr>
            <a:endParaRPr lang="en-US"/>
          </a:p>
        </p:txBody>
      </p:sp>
      <p:sp>
        <p:nvSpPr>
          <p:cNvPr id="3" name="Title 2">
            <a:extLst>
              <a:ext uri="{FF2B5EF4-FFF2-40B4-BE49-F238E27FC236}">
                <a16:creationId xmlns:a16="http://schemas.microsoft.com/office/drawing/2014/main" id="{BB466D28-D972-4FE8-99F6-5D411ED646B4}"/>
              </a:ext>
            </a:extLst>
          </p:cNvPr>
          <p:cNvSpPr>
            <a:spLocks noGrp="1"/>
          </p:cNvSpPr>
          <p:nvPr>
            <p:ph type="title"/>
          </p:nvPr>
        </p:nvSpPr>
        <p:spPr>
          <a:xfrm>
            <a:off x="713225" y="402748"/>
            <a:ext cx="7531867" cy="528600"/>
          </a:xfrm>
        </p:spPr>
        <p:txBody>
          <a:bodyPr/>
          <a:lstStyle/>
          <a:p>
            <a:r>
              <a:rPr lang="en" sz="2800"/>
              <a:t>Machine learning Methodology – general details</a:t>
            </a:r>
            <a:endParaRPr lang="en-US" sz="2800" b="0"/>
          </a:p>
          <a:p>
            <a:endParaRPr lang="en-US" sz="2800"/>
          </a:p>
        </p:txBody>
      </p:sp>
    </p:spTree>
    <p:extLst>
      <p:ext uri="{BB962C8B-B14F-4D97-AF65-F5344CB8AC3E}">
        <p14:creationId xmlns:p14="http://schemas.microsoft.com/office/powerpoint/2010/main" val="3035509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FC4696-24A1-4ADB-BC56-FEF44C181D71}"/>
              </a:ext>
            </a:extLst>
          </p:cNvPr>
          <p:cNvSpPr>
            <a:spLocks noGrp="1"/>
          </p:cNvSpPr>
          <p:nvPr>
            <p:ph type="body" idx="1"/>
          </p:nvPr>
        </p:nvSpPr>
        <p:spPr>
          <a:xfrm>
            <a:off x="473323" y="1688931"/>
            <a:ext cx="8192147" cy="2893784"/>
          </a:xfrm>
        </p:spPr>
        <p:txBody>
          <a:bodyPr/>
          <a:lstStyle/>
          <a:p>
            <a:r>
              <a:rPr lang="en-US"/>
              <a:t>Labelling of each day data into 1 or 0 for classification task</a:t>
            </a:r>
          </a:p>
          <a:p>
            <a:pPr marR="50800" lvl="1"/>
            <a:r>
              <a:rPr lang="en-US"/>
              <a:t>Where 1 is bearish and 0 is bullish</a:t>
            </a:r>
          </a:p>
          <a:p>
            <a:pPr marR="50800" lvl="1"/>
            <a:r>
              <a:rPr lang="en-US"/>
              <a:t>Using up-down momentum (3%) and SMA crossover</a:t>
            </a:r>
          </a:p>
          <a:p>
            <a:r>
              <a:rPr lang="en-US"/>
              <a:t>Using a set of indicators, let the model learn the correct prediction of risk 3 days ahead</a:t>
            </a:r>
          </a:p>
        </p:txBody>
      </p:sp>
      <p:sp>
        <p:nvSpPr>
          <p:cNvPr id="3" name="Title 2">
            <a:extLst>
              <a:ext uri="{FF2B5EF4-FFF2-40B4-BE49-F238E27FC236}">
                <a16:creationId xmlns:a16="http://schemas.microsoft.com/office/drawing/2014/main" id="{74F5A2D8-5C34-4D2A-AE43-31880B2CFD48}"/>
              </a:ext>
            </a:extLst>
          </p:cNvPr>
          <p:cNvSpPr>
            <a:spLocks noGrp="1"/>
          </p:cNvSpPr>
          <p:nvPr>
            <p:ph type="title"/>
          </p:nvPr>
        </p:nvSpPr>
        <p:spPr/>
        <p:txBody>
          <a:bodyPr/>
          <a:lstStyle/>
          <a:p>
            <a:r>
              <a:rPr lang="en-US" sz="2800"/>
              <a:t>Machine </a:t>
            </a:r>
            <a:r>
              <a:rPr lang="en-US" sz="2800" err="1"/>
              <a:t>LEarning</a:t>
            </a:r>
            <a:r>
              <a:rPr lang="en-US" sz="2800"/>
              <a:t> Methodology</a:t>
            </a:r>
          </a:p>
        </p:txBody>
      </p:sp>
      <p:pic>
        <p:nvPicPr>
          <p:cNvPr id="4" name="Picture 4" descr="Chart, histogram&#10;&#10;Description automatically generated">
            <a:extLst>
              <a:ext uri="{FF2B5EF4-FFF2-40B4-BE49-F238E27FC236}">
                <a16:creationId xmlns:a16="http://schemas.microsoft.com/office/drawing/2014/main" id="{FE81C797-90D2-4D6C-8B15-F04A8A4437C7}"/>
              </a:ext>
            </a:extLst>
          </p:cNvPr>
          <p:cNvPicPr>
            <a:picLocks noChangeAspect="1"/>
          </p:cNvPicPr>
          <p:nvPr/>
        </p:nvPicPr>
        <p:blipFill>
          <a:blip r:embed="rId3"/>
          <a:stretch>
            <a:fillRect/>
          </a:stretch>
        </p:blipFill>
        <p:spPr>
          <a:xfrm>
            <a:off x="4531235" y="3010071"/>
            <a:ext cx="4407130" cy="1176653"/>
          </a:xfrm>
          <a:prstGeom prst="rect">
            <a:avLst/>
          </a:prstGeom>
        </p:spPr>
      </p:pic>
      <p:pic>
        <p:nvPicPr>
          <p:cNvPr id="5" name="Picture 5" descr="Chart, histogram&#10;&#10;Description automatically generated">
            <a:extLst>
              <a:ext uri="{FF2B5EF4-FFF2-40B4-BE49-F238E27FC236}">
                <a16:creationId xmlns:a16="http://schemas.microsoft.com/office/drawing/2014/main" id="{A2B5D8E3-A308-48E6-9423-91A67E80989D}"/>
              </a:ext>
            </a:extLst>
          </p:cNvPr>
          <p:cNvPicPr>
            <a:picLocks noChangeAspect="1"/>
          </p:cNvPicPr>
          <p:nvPr/>
        </p:nvPicPr>
        <p:blipFill>
          <a:blip r:embed="rId4"/>
          <a:stretch>
            <a:fillRect/>
          </a:stretch>
        </p:blipFill>
        <p:spPr>
          <a:xfrm>
            <a:off x="8448" y="2999956"/>
            <a:ext cx="4598969" cy="1160347"/>
          </a:xfrm>
          <a:prstGeom prst="rect">
            <a:avLst/>
          </a:prstGeom>
        </p:spPr>
      </p:pic>
      <p:sp>
        <p:nvSpPr>
          <p:cNvPr id="6" name="TextBox 5">
            <a:extLst>
              <a:ext uri="{FF2B5EF4-FFF2-40B4-BE49-F238E27FC236}">
                <a16:creationId xmlns:a16="http://schemas.microsoft.com/office/drawing/2014/main" id="{28E66C65-FE8A-4174-A20A-22348F80601D}"/>
              </a:ext>
            </a:extLst>
          </p:cNvPr>
          <p:cNvSpPr txBox="1"/>
          <p:nvPr/>
        </p:nvSpPr>
        <p:spPr>
          <a:xfrm>
            <a:off x="150106" y="4081301"/>
            <a:ext cx="436028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Up-down momentum labelling overlaid on SPX Index</a:t>
            </a:r>
          </a:p>
        </p:txBody>
      </p:sp>
      <p:sp>
        <p:nvSpPr>
          <p:cNvPr id="7" name="TextBox 6">
            <a:extLst>
              <a:ext uri="{FF2B5EF4-FFF2-40B4-BE49-F238E27FC236}">
                <a16:creationId xmlns:a16="http://schemas.microsoft.com/office/drawing/2014/main" id="{4432F9E9-B7A0-4938-A7BC-22FF2743B3BB}"/>
              </a:ext>
            </a:extLst>
          </p:cNvPr>
          <p:cNvSpPr txBox="1"/>
          <p:nvPr/>
        </p:nvSpPr>
        <p:spPr>
          <a:xfrm>
            <a:off x="4579619" y="4089830"/>
            <a:ext cx="436028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SMA crossover overlaid on SPX Index</a:t>
            </a:r>
          </a:p>
        </p:txBody>
      </p:sp>
    </p:spTree>
    <p:extLst>
      <p:ext uri="{BB962C8B-B14F-4D97-AF65-F5344CB8AC3E}">
        <p14:creationId xmlns:p14="http://schemas.microsoft.com/office/powerpoint/2010/main" val="337078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38940-7F01-483E-AE43-873E57FDDA72}"/>
              </a:ext>
            </a:extLst>
          </p:cNvPr>
          <p:cNvSpPr>
            <a:spLocks noGrp="1"/>
          </p:cNvSpPr>
          <p:nvPr>
            <p:ph type="body" idx="1"/>
          </p:nvPr>
        </p:nvSpPr>
        <p:spPr>
          <a:xfrm>
            <a:off x="713225" y="1238412"/>
            <a:ext cx="7174867" cy="3000019"/>
          </a:xfrm>
        </p:spPr>
        <p:txBody>
          <a:bodyPr/>
          <a:lstStyle/>
          <a:p>
            <a:r>
              <a:rPr lang="en-US"/>
              <a:t>Formed from 10 Raw Risk Indicators: NYSE Index, FTSE100 Index, SP500 Index, Philadelphia Gold and Silver Index, VIX Index, US Corp BAA 10 </a:t>
            </a:r>
            <a:r>
              <a:rPr lang="en-US" err="1"/>
              <a:t>Yr</a:t>
            </a:r>
            <a:r>
              <a:rPr lang="en-US"/>
              <a:t> Spread, US Corp AAA 10 </a:t>
            </a:r>
            <a:r>
              <a:rPr lang="en-US" err="1"/>
              <a:t>Yr</a:t>
            </a:r>
            <a:r>
              <a:rPr lang="en-US"/>
              <a:t> Spread, NYSE New Highs Minus New Lows Index, High Yield Bond Index, DXY Index.</a:t>
            </a:r>
          </a:p>
          <a:p>
            <a:endParaRPr lang="en-US"/>
          </a:p>
          <a:p>
            <a:r>
              <a:rPr lang="en-US"/>
              <a:t>Modifications to NYSE Index, FTSE100 Index, SP500 Index, Philadelphia Gold and Silver Index</a:t>
            </a:r>
          </a:p>
          <a:p>
            <a:endParaRPr lang="en-US"/>
          </a:p>
          <a:p>
            <a:r>
              <a:rPr lang="en-US"/>
              <a:t>Fit Min-max scaling on train set and transform test set</a:t>
            </a:r>
          </a:p>
          <a:p>
            <a:endParaRPr lang="en-US"/>
          </a:p>
          <a:p>
            <a:r>
              <a:rPr lang="en-US"/>
              <a:t>Select the model that has the best accuracy on the test set</a:t>
            </a:r>
          </a:p>
          <a:p>
            <a:endParaRPr lang="en-US"/>
          </a:p>
        </p:txBody>
      </p:sp>
      <p:sp>
        <p:nvSpPr>
          <p:cNvPr id="3" name="Title 2">
            <a:extLst>
              <a:ext uri="{FF2B5EF4-FFF2-40B4-BE49-F238E27FC236}">
                <a16:creationId xmlns:a16="http://schemas.microsoft.com/office/drawing/2014/main" id="{BAFC4515-5B52-41E6-BFC0-3020ACC4158B}"/>
              </a:ext>
            </a:extLst>
          </p:cNvPr>
          <p:cNvSpPr>
            <a:spLocks noGrp="1"/>
          </p:cNvSpPr>
          <p:nvPr>
            <p:ph type="title"/>
          </p:nvPr>
        </p:nvSpPr>
        <p:spPr>
          <a:xfrm>
            <a:off x="713225" y="530584"/>
            <a:ext cx="6692025" cy="528600"/>
          </a:xfrm>
        </p:spPr>
        <p:txBody>
          <a:bodyPr/>
          <a:lstStyle/>
          <a:p>
            <a:r>
              <a:rPr lang="en-US"/>
              <a:t>Risk Indicators used for ml</a:t>
            </a:r>
          </a:p>
        </p:txBody>
      </p:sp>
    </p:spTree>
    <p:extLst>
      <p:ext uri="{BB962C8B-B14F-4D97-AF65-F5344CB8AC3E}">
        <p14:creationId xmlns:p14="http://schemas.microsoft.com/office/powerpoint/2010/main" val="2756327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8DFD5D-6947-4553-A72B-A234C963DF4E}"/>
              </a:ext>
            </a:extLst>
          </p:cNvPr>
          <p:cNvSpPr>
            <a:spLocks noGrp="1"/>
          </p:cNvSpPr>
          <p:nvPr>
            <p:ph type="body" idx="1"/>
          </p:nvPr>
        </p:nvSpPr>
        <p:spPr>
          <a:xfrm>
            <a:off x="665600" y="1086012"/>
            <a:ext cx="6075000" cy="528600"/>
          </a:xfrm>
        </p:spPr>
        <p:txBody>
          <a:bodyPr/>
          <a:lstStyle/>
          <a:p>
            <a:r>
              <a:rPr lang="en-US"/>
              <a:t>Selection of Model and labelling technique</a:t>
            </a:r>
          </a:p>
        </p:txBody>
      </p:sp>
      <p:sp>
        <p:nvSpPr>
          <p:cNvPr id="3" name="Title 2">
            <a:extLst>
              <a:ext uri="{FF2B5EF4-FFF2-40B4-BE49-F238E27FC236}">
                <a16:creationId xmlns:a16="http://schemas.microsoft.com/office/drawing/2014/main" id="{905CD6DD-74B4-472F-B20C-76CDBF902837}"/>
              </a:ext>
            </a:extLst>
          </p:cNvPr>
          <p:cNvSpPr>
            <a:spLocks noGrp="1"/>
          </p:cNvSpPr>
          <p:nvPr>
            <p:ph type="title"/>
          </p:nvPr>
        </p:nvSpPr>
        <p:spPr>
          <a:xfrm>
            <a:off x="713225" y="530584"/>
            <a:ext cx="6226803" cy="528600"/>
          </a:xfrm>
        </p:spPr>
        <p:txBody>
          <a:bodyPr/>
          <a:lstStyle/>
          <a:p>
            <a:r>
              <a:rPr lang="en-US" sz="2800"/>
              <a:t>Evaluate model performance</a:t>
            </a:r>
          </a:p>
        </p:txBody>
      </p:sp>
      <p:pic>
        <p:nvPicPr>
          <p:cNvPr id="6" name="Picture 5">
            <a:extLst>
              <a:ext uri="{FF2B5EF4-FFF2-40B4-BE49-F238E27FC236}">
                <a16:creationId xmlns:a16="http://schemas.microsoft.com/office/drawing/2014/main" id="{E2CD79CE-A38D-499F-8367-ADFB8ACEC5D8}"/>
              </a:ext>
            </a:extLst>
          </p:cNvPr>
          <p:cNvPicPr>
            <a:picLocks noChangeAspect="1"/>
          </p:cNvPicPr>
          <p:nvPr/>
        </p:nvPicPr>
        <p:blipFill>
          <a:blip r:embed="rId2"/>
          <a:stretch>
            <a:fillRect/>
          </a:stretch>
        </p:blipFill>
        <p:spPr>
          <a:xfrm>
            <a:off x="1036362" y="3423592"/>
            <a:ext cx="3109912" cy="1371600"/>
          </a:xfrm>
          <a:prstGeom prst="rect">
            <a:avLst/>
          </a:prstGeom>
        </p:spPr>
      </p:pic>
      <p:graphicFrame>
        <p:nvGraphicFramePr>
          <p:cNvPr id="4" name="Table 4">
            <a:extLst>
              <a:ext uri="{FF2B5EF4-FFF2-40B4-BE49-F238E27FC236}">
                <a16:creationId xmlns:a16="http://schemas.microsoft.com/office/drawing/2014/main" id="{26BB0F42-0B34-4AD4-BC10-FE63B28C4853}"/>
              </a:ext>
            </a:extLst>
          </p:cNvPr>
          <p:cNvGraphicFramePr>
            <a:graphicFrameLocks noGrp="1"/>
          </p:cNvGraphicFramePr>
          <p:nvPr>
            <p:extLst>
              <p:ext uri="{D42A27DB-BD31-4B8C-83A1-F6EECF244321}">
                <p14:modId xmlns:p14="http://schemas.microsoft.com/office/powerpoint/2010/main" val="1573874071"/>
              </p:ext>
            </p:extLst>
          </p:nvPr>
        </p:nvGraphicFramePr>
        <p:xfrm>
          <a:off x="609600" y="1476375"/>
          <a:ext cx="6382720" cy="1364699"/>
        </p:xfrm>
        <a:graphic>
          <a:graphicData uri="http://schemas.openxmlformats.org/drawingml/2006/table">
            <a:tbl>
              <a:tblPr firstRow="1" bandRow="1">
                <a:tableStyleId>{6A7206B9-A8C8-4D38-9C60-A37FDD945D56}</a:tableStyleId>
              </a:tblPr>
              <a:tblGrid>
                <a:gridCol w="2305049">
                  <a:extLst>
                    <a:ext uri="{9D8B030D-6E8A-4147-A177-3AD203B41FA5}">
                      <a16:colId xmlns:a16="http://schemas.microsoft.com/office/drawing/2014/main" val="2182482059"/>
                    </a:ext>
                  </a:extLst>
                </a:gridCol>
                <a:gridCol w="1243012">
                  <a:extLst>
                    <a:ext uri="{9D8B030D-6E8A-4147-A177-3AD203B41FA5}">
                      <a16:colId xmlns:a16="http://schemas.microsoft.com/office/drawing/2014/main" val="4145873151"/>
                    </a:ext>
                  </a:extLst>
                </a:gridCol>
                <a:gridCol w="1238980">
                  <a:extLst>
                    <a:ext uri="{9D8B030D-6E8A-4147-A177-3AD203B41FA5}">
                      <a16:colId xmlns:a16="http://schemas.microsoft.com/office/drawing/2014/main" val="3593796912"/>
                    </a:ext>
                  </a:extLst>
                </a:gridCol>
                <a:gridCol w="1595679">
                  <a:extLst>
                    <a:ext uri="{9D8B030D-6E8A-4147-A177-3AD203B41FA5}">
                      <a16:colId xmlns:a16="http://schemas.microsoft.com/office/drawing/2014/main" val="4222058082"/>
                    </a:ext>
                  </a:extLst>
                </a:gridCol>
              </a:tblGrid>
              <a:tr h="506668">
                <a:tc>
                  <a:txBody>
                    <a:bodyPr/>
                    <a:lstStyle/>
                    <a:p>
                      <a:pPr lvl="0">
                        <a:buNone/>
                      </a:pPr>
                      <a:r>
                        <a:rPr lang="en-US"/>
                        <a:t>Model \ </a:t>
                      </a:r>
                    </a:p>
                    <a:p>
                      <a:pPr lvl="0">
                        <a:buNone/>
                      </a:pPr>
                      <a:r>
                        <a:rPr lang="en-US"/>
                        <a:t>Labelling Method</a:t>
                      </a:r>
                    </a:p>
                  </a:txBody>
                  <a:tcPr/>
                </a:tc>
                <a:tc>
                  <a:txBody>
                    <a:bodyPr/>
                    <a:lstStyle/>
                    <a:p>
                      <a:r>
                        <a:rPr lang="en-US"/>
                        <a:t>SVM</a:t>
                      </a:r>
                    </a:p>
                  </a:txBody>
                  <a:tcPr/>
                </a:tc>
                <a:tc>
                  <a:txBody>
                    <a:bodyPr/>
                    <a:lstStyle/>
                    <a:p>
                      <a:r>
                        <a:rPr lang="en-US"/>
                        <a:t>RF</a:t>
                      </a:r>
                    </a:p>
                  </a:txBody>
                  <a:tcPr/>
                </a:tc>
                <a:tc>
                  <a:txBody>
                    <a:bodyPr/>
                    <a:lstStyle/>
                    <a:p>
                      <a:r>
                        <a:rPr lang="en-US"/>
                        <a:t>Gradient Boosting</a:t>
                      </a:r>
                    </a:p>
                  </a:txBody>
                  <a:tcPr/>
                </a:tc>
                <a:extLst>
                  <a:ext uri="{0D108BD9-81ED-4DB2-BD59-A6C34878D82A}">
                    <a16:rowId xmlns:a16="http://schemas.microsoft.com/office/drawing/2014/main" val="1200133745"/>
                  </a:ext>
                </a:extLst>
              </a:tr>
              <a:tr h="333375">
                <a:tc>
                  <a:txBody>
                    <a:bodyPr/>
                    <a:lstStyle/>
                    <a:p>
                      <a:pPr lvl="0">
                        <a:buNone/>
                      </a:pPr>
                      <a:r>
                        <a:rPr lang="en-US"/>
                        <a:t>SMA Crossover</a:t>
                      </a:r>
                    </a:p>
                  </a:txBody>
                  <a:tcPr/>
                </a:tc>
                <a:tc>
                  <a:txBody>
                    <a:bodyPr/>
                    <a:lstStyle/>
                    <a:p>
                      <a:r>
                        <a:rPr lang="en-US"/>
                        <a:t>0.753</a:t>
                      </a:r>
                    </a:p>
                  </a:txBody>
                  <a:tcPr/>
                </a:tc>
                <a:tc>
                  <a:txBody>
                    <a:bodyPr/>
                    <a:lstStyle/>
                    <a:p>
                      <a:pPr lvl="0">
                        <a:buNone/>
                      </a:pPr>
                      <a:r>
                        <a:rPr lang="en-US" sz="1400" b="0" i="0" u="none" strike="noStrike" noProof="0">
                          <a:latin typeface="Arial"/>
                        </a:rPr>
                        <a:t>0.753</a:t>
                      </a:r>
                      <a:endParaRPr lang="en-US"/>
                    </a:p>
                  </a:txBody>
                  <a:tcPr/>
                </a:tc>
                <a:tc>
                  <a:txBody>
                    <a:bodyPr/>
                    <a:lstStyle/>
                    <a:p>
                      <a:r>
                        <a:rPr lang="en-US"/>
                        <a:t>0.753</a:t>
                      </a:r>
                    </a:p>
                  </a:txBody>
                  <a:tcPr/>
                </a:tc>
                <a:extLst>
                  <a:ext uri="{0D108BD9-81ED-4DB2-BD59-A6C34878D82A}">
                    <a16:rowId xmlns:a16="http://schemas.microsoft.com/office/drawing/2014/main" val="3060307173"/>
                  </a:ext>
                </a:extLst>
              </a:tr>
              <a:tr h="513164">
                <a:tc>
                  <a:txBody>
                    <a:bodyPr/>
                    <a:lstStyle/>
                    <a:p>
                      <a:pPr lvl="0">
                        <a:buNone/>
                      </a:pPr>
                      <a:r>
                        <a:rPr lang="en-US"/>
                        <a:t>3% Momentum rise/drop</a:t>
                      </a:r>
                    </a:p>
                  </a:txBody>
                  <a:tcPr/>
                </a:tc>
                <a:tc>
                  <a:txBody>
                    <a:bodyPr/>
                    <a:lstStyle/>
                    <a:p>
                      <a:r>
                        <a:rPr lang="en-US"/>
                        <a:t>0.720</a:t>
                      </a:r>
                    </a:p>
                  </a:txBody>
                  <a:tcPr/>
                </a:tc>
                <a:tc>
                  <a:txBody>
                    <a:bodyPr/>
                    <a:lstStyle/>
                    <a:p>
                      <a:r>
                        <a:rPr lang="en-US"/>
                        <a:t>0.734</a:t>
                      </a:r>
                    </a:p>
                  </a:txBody>
                  <a:tcPr/>
                </a:tc>
                <a:tc>
                  <a:txBody>
                    <a:bodyPr/>
                    <a:lstStyle/>
                    <a:p>
                      <a:r>
                        <a:rPr lang="en-US"/>
                        <a:t>0.606</a:t>
                      </a:r>
                    </a:p>
                  </a:txBody>
                  <a:tcPr/>
                </a:tc>
                <a:extLst>
                  <a:ext uri="{0D108BD9-81ED-4DB2-BD59-A6C34878D82A}">
                    <a16:rowId xmlns:a16="http://schemas.microsoft.com/office/drawing/2014/main" val="2539867336"/>
                  </a:ext>
                </a:extLst>
              </a:tr>
            </a:tbl>
          </a:graphicData>
        </a:graphic>
      </p:graphicFrame>
      <p:sp>
        <p:nvSpPr>
          <p:cNvPr id="5" name="Text Placeholder 1">
            <a:extLst>
              <a:ext uri="{FF2B5EF4-FFF2-40B4-BE49-F238E27FC236}">
                <a16:creationId xmlns:a16="http://schemas.microsoft.com/office/drawing/2014/main" id="{0641E280-CA6C-4629-9A9F-8C76AA2EA339}"/>
              </a:ext>
            </a:extLst>
          </p:cNvPr>
          <p:cNvSpPr txBox="1">
            <a:spLocks/>
          </p:cNvSpPr>
          <p:nvPr/>
        </p:nvSpPr>
        <p:spPr>
          <a:xfrm>
            <a:off x="751325" y="3000537"/>
            <a:ext cx="6075000" cy="52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15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r>
              <a:rPr lang="en-US"/>
              <a:t>Classification report of best Model</a:t>
            </a:r>
          </a:p>
        </p:txBody>
      </p:sp>
    </p:spTree>
    <p:extLst>
      <p:ext uri="{BB962C8B-B14F-4D97-AF65-F5344CB8AC3E}">
        <p14:creationId xmlns:p14="http://schemas.microsoft.com/office/powerpoint/2010/main" val="1365924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A1ACF6-FD77-4752-8958-00B194896884}"/>
              </a:ext>
            </a:extLst>
          </p:cNvPr>
          <p:cNvSpPr>
            <a:spLocks noGrp="1"/>
          </p:cNvSpPr>
          <p:nvPr>
            <p:ph type="body" idx="1"/>
          </p:nvPr>
        </p:nvSpPr>
        <p:spPr>
          <a:xfrm>
            <a:off x="651312" y="1128875"/>
            <a:ext cx="6075000" cy="745200"/>
          </a:xfrm>
        </p:spPr>
        <p:txBody>
          <a:bodyPr/>
          <a:lstStyle/>
          <a:p>
            <a:r>
              <a:rPr lang="en-US"/>
              <a:t>Smoothing of predicted risk day using rolling sum</a:t>
            </a:r>
          </a:p>
        </p:txBody>
      </p:sp>
      <p:sp>
        <p:nvSpPr>
          <p:cNvPr id="3" name="Title 2">
            <a:extLst>
              <a:ext uri="{FF2B5EF4-FFF2-40B4-BE49-F238E27FC236}">
                <a16:creationId xmlns:a16="http://schemas.microsoft.com/office/drawing/2014/main" id="{8334D2FA-B845-4D1F-BA05-040C09A0D3A8}"/>
              </a:ext>
            </a:extLst>
          </p:cNvPr>
          <p:cNvSpPr>
            <a:spLocks noGrp="1"/>
          </p:cNvSpPr>
          <p:nvPr>
            <p:ph type="title"/>
          </p:nvPr>
        </p:nvSpPr>
        <p:spPr>
          <a:xfrm>
            <a:off x="713225" y="530584"/>
            <a:ext cx="7610435" cy="528600"/>
          </a:xfrm>
        </p:spPr>
        <p:txBody>
          <a:bodyPr/>
          <a:lstStyle/>
          <a:p>
            <a:r>
              <a:rPr lang="en-US" sz="2800"/>
              <a:t>trading days Test set</a:t>
            </a:r>
            <a:br>
              <a:rPr lang="en-US" sz="2800"/>
            </a:br>
            <a:endParaRPr lang="en-US" sz="2800"/>
          </a:p>
        </p:txBody>
      </p:sp>
      <p:pic>
        <p:nvPicPr>
          <p:cNvPr id="8" name="Picture 7">
            <a:extLst>
              <a:ext uri="{FF2B5EF4-FFF2-40B4-BE49-F238E27FC236}">
                <a16:creationId xmlns:a16="http://schemas.microsoft.com/office/drawing/2014/main" id="{5E8D1DC9-9C75-4BDB-B26D-016A59E89AEE}"/>
              </a:ext>
            </a:extLst>
          </p:cNvPr>
          <p:cNvPicPr>
            <a:picLocks noChangeAspect="1"/>
          </p:cNvPicPr>
          <p:nvPr/>
        </p:nvPicPr>
        <p:blipFill>
          <a:blip r:embed="rId2"/>
          <a:stretch>
            <a:fillRect/>
          </a:stretch>
        </p:blipFill>
        <p:spPr>
          <a:xfrm>
            <a:off x="485555" y="1536749"/>
            <a:ext cx="5996940" cy="3173871"/>
          </a:xfrm>
          <a:prstGeom prst="rect">
            <a:avLst/>
          </a:prstGeom>
        </p:spPr>
      </p:pic>
    </p:spTree>
    <p:extLst>
      <p:ext uri="{BB962C8B-B14F-4D97-AF65-F5344CB8AC3E}">
        <p14:creationId xmlns:p14="http://schemas.microsoft.com/office/powerpoint/2010/main" val="1513531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38940-7F01-483E-AE43-873E57FDDA72}"/>
              </a:ext>
            </a:extLst>
          </p:cNvPr>
          <p:cNvSpPr>
            <a:spLocks noGrp="1"/>
          </p:cNvSpPr>
          <p:nvPr>
            <p:ph type="body" idx="1"/>
          </p:nvPr>
        </p:nvSpPr>
        <p:spPr/>
        <p:txBody>
          <a:bodyPr/>
          <a:lstStyle/>
          <a:p>
            <a:r>
              <a:rPr lang="en-US"/>
              <a:t>Indicators used tend to have spikes during periods of financial stress or are modified to display this characteristic</a:t>
            </a:r>
          </a:p>
          <a:p>
            <a:endParaRPr lang="en-US"/>
          </a:p>
          <a:p>
            <a:endParaRPr lang="en-US"/>
          </a:p>
        </p:txBody>
      </p:sp>
      <p:sp>
        <p:nvSpPr>
          <p:cNvPr id="3" name="Title 2">
            <a:extLst>
              <a:ext uri="{FF2B5EF4-FFF2-40B4-BE49-F238E27FC236}">
                <a16:creationId xmlns:a16="http://schemas.microsoft.com/office/drawing/2014/main" id="{BAFC4515-5B52-41E6-BFC0-3020ACC4158B}"/>
              </a:ext>
            </a:extLst>
          </p:cNvPr>
          <p:cNvSpPr>
            <a:spLocks noGrp="1"/>
          </p:cNvSpPr>
          <p:nvPr>
            <p:ph type="title"/>
          </p:nvPr>
        </p:nvSpPr>
        <p:spPr/>
        <p:txBody>
          <a:bodyPr/>
          <a:lstStyle/>
          <a:p>
            <a:r>
              <a:rPr lang="en-US"/>
              <a:t>Raw Risk Indicators </a:t>
            </a:r>
          </a:p>
        </p:txBody>
      </p:sp>
      <p:graphicFrame>
        <p:nvGraphicFramePr>
          <p:cNvPr id="4" name="Table 4">
            <a:extLst>
              <a:ext uri="{FF2B5EF4-FFF2-40B4-BE49-F238E27FC236}">
                <a16:creationId xmlns:a16="http://schemas.microsoft.com/office/drawing/2014/main" id="{C08DCAAC-F4A3-4C7B-B874-CB4384E57244}"/>
              </a:ext>
            </a:extLst>
          </p:cNvPr>
          <p:cNvGraphicFramePr>
            <a:graphicFrameLocks noGrp="1"/>
          </p:cNvGraphicFramePr>
          <p:nvPr>
            <p:extLst>
              <p:ext uri="{D42A27DB-BD31-4B8C-83A1-F6EECF244321}">
                <p14:modId xmlns:p14="http://schemas.microsoft.com/office/powerpoint/2010/main" val="3307280532"/>
              </p:ext>
            </p:extLst>
          </p:nvPr>
        </p:nvGraphicFramePr>
        <p:xfrm>
          <a:off x="869057" y="2130136"/>
          <a:ext cx="6036922" cy="2742260"/>
        </p:xfrm>
        <a:graphic>
          <a:graphicData uri="http://schemas.openxmlformats.org/drawingml/2006/table">
            <a:tbl>
              <a:tblPr firstRow="1" bandRow="1">
                <a:tableStyleId>{3B4B98B0-60AC-42C2-AFA5-B58CD77FA1E5}</a:tableStyleId>
              </a:tblPr>
              <a:tblGrid>
                <a:gridCol w="2209560">
                  <a:extLst>
                    <a:ext uri="{9D8B030D-6E8A-4147-A177-3AD203B41FA5}">
                      <a16:colId xmlns:a16="http://schemas.microsoft.com/office/drawing/2014/main" val="1827494086"/>
                    </a:ext>
                  </a:extLst>
                </a:gridCol>
                <a:gridCol w="1938389">
                  <a:extLst>
                    <a:ext uri="{9D8B030D-6E8A-4147-A177-3AD203B41FA5}">
                      <a16:colId xmlns:a16="http://schemas.microsoft.com/office/drawing/2014/main" val="1846147674"/>
                    </a:ext>
                  </a:extLst>
                </a:gridCol>
                <a:gridCol w="1888973">
                  <a:extLst>
                    <a:ext uri="{9D8B030D-6E8A-4147-A177-3AD203B41FA5}">
                      <a16:colId xmlns:a16="http://schemas.microsoft.com/office/drawing/2014/main" val="1087373799"/>
                    </a:ext>
                  </a:extLst>
                </a:gridCol>
              </a:tblGrid>
              <a:tr h="518213">
                <a:tc>
                  <a:txBody>
                    <a:bodyPr/>
                    <a:lstStyle/>
                    <a:p>
                      <a:pPr algn="ctr"/>
                      <a:r>
                        <a:rPr lang="en-US"/>
                        <a:t>Equities Related</a:t>
                      </a:r>
                    </a:p>
                  </a:txBody>
                  <a:tcPr/>
                </a:tc>
                <a:tc>
                  <a:txBody>
                    <a:bodyPr/>
                    <a:lstStyle/>
                    <a:p>
                      <a:pPr algn="ctr"/>
                      <a:r>
                        <a:rPr lang="en-US"/>
                        <a:t>Bonds related</a:t>
                      </a:r>
                    </a:p>
                  </a:txBody>
                  <a:tcPr/>
                </a:tc>
                <a:tc>
                  <a:txBody>
                    <a:bodyPr/>
                    <a:lstStyle/>
                    <a:p>
                      <a:pPr algn="ctr"/>
                      <a:r>
                        <a:rPr lang="en-US"/>
                        <a:t>FX and </a:t>
                      </a:r>
                      <a:r>
                        <a:rPr lang="en-US" err="1"/>
                        <a:t>Cmdty</a:t>
                      </a:r>
                      <a:r>
                        <a:rPr lang="en-US"/>
                        <a:t> related</a:t>
                      </a:r>
                    </a:p>
                  </a:txBody>
                  <a:tcPr/>
                </a:tc>
                <a:extLst>
                  <a:ext uri="{0D108BD9-81ED-4DB2-BD59-A6C34878D82A}">
                    <a16:rowId xmlns:a16="http://schemas.microsoft.com/office/drawing/2014/main" val="2405194539"/>
                  </a:ext>
                </a:extLst>
              </a:tr>
              <a:tr h="425675">
                <a:tc>
                  <a:txBody>
                    <a:bodyPr/>
                    <a:lstStyle/>
                    <a:p>
                      <a:pPr algn="ctr"/>
                      <a:r>
                        <a:rPr lang="en-US" sz="1100"/>
                        <a:t>NYSE INDEX</a:t>
                      </a:r>
                    </a:p>
                  </a:txBody>
                  <a:tcPr/>
                </a:tc>
                <a:tc>
                  <a:txBody>
                    <a:bodyPr/>
                    <a:lstStyle/>
                    <a:p>
                      <a:pPr lvl="0" algn="ctr">
                        <a:buNone/>
                      </a:pPr>
                      <a:r>
                        <a:rPr lang="en-US" sz="1100" b="0" i="0" u="none" strike="noStrike" noProof="0">
                          <a:latin typeface="Arial"/>
                        </a:rPr>
                        <a:t>US Corp BAA 10 </a:t>
                      </a:r>
                      <a:r>
                        <a:rPr lang="en-US" sz="1100" b="0" i="0" u="none" strike="noStrike" noProof="0" err="1">
                          <a:latin typeface="Arial"/>
                        </a:rPr>
                        <a:t>Yr</a:t>
                      </a:r>
                      <a:r>
                        <a:rPr lang="en-US" sz="1100" b="0" i="0" u="none" strike="noStrike" noProof="0">
                          <a:latin typeface="Arial"/>
                        </a:rPr>
                        <a:t> Spread</a:t>
                      </a:r>
                      <a:endParaRPr lang="en-US" sz="1100"/>
                    </a:p>
                  </a:txBody>
                  <a:tcPr/>
                </a:tc>
                <a:tc>
                  <a:txBody>
                    <a:bodyPr/>
                    <a:lstStyle/>
                    <a:p>
                      <a:pPr lvl="0" algn="ctr">
                        <a:buNone/>
                      </a:pPr>
                      <a:r>
                        <a:rPr lang="en-US" sz="1100" b="0" i="0" u="none" strike="noStrike" noProof="0">
                          <a:latin typeface="Arial"/>
                        </a:rPr>
                        <a:t>Philadelphia Gold and Silver Index</a:t>
                      </a:r>
                      <a:endParaRPr lang="en-US" sz="1100"/>
                    </a:p>
                  </a:txBody>
                  <a:tcPr/>
                </a:tc>
                <a:extLst>
                  <a:ext uri="{0D108BD9-81ED-4DB2-BD59-A6C34878D82A}">
                    <a16:rowId xmlns:a16="http://schemas.microsoft.com/office/drawing/2014/main" val="3507798932"/>
                  </a:ext>
                </a:extLst>
              </a:tr>
              <a:tr h="314629">
                <a:tc>
                  <a:txBody>
                    <a:bodyPr/>
                    <a:lstStyle/>
                    <a:p>
                      <a:pPr algn="ctr"/>
                      <a:r>
                        <a:rPr lang="en-US" sz="1100"/>
                        <a:t>SP500 INDEX</a:t>
                      </a:r>
                    </a:p>
                  </a:txBody>
                  <a:tcPr/>
                </a:tc>
                <a:tc>
                  <a:txBody>
                    <a:bodyPr/>
                    <a:lstStyle/>
                    <a:p>
                      <a:pPr lvl="0" algn="ctr">
                        <a:buNone/>
                      </a:pPr>
                      <a:r>
                        <a:rPr lang="en-US" sz="1100" b="0" i="0" u="none" strike="noStrike" noProof="0">
                          <a:latin typeface="Arial"/>
                        </a:rPr>
                        <a:t>US Corp AAA 10 </a:t>
                      </a:r>
                      <a:r>
                        <a:rPr lang="en-US" sz="1100" b="0" i="0" u="none" strike="noStrike" noProof="0" err="1">
                          <a:latin typeface="Arial"/>
                        </a:rPr>
                        <a:t>Yr</a:t>
                      </a:r>
                      <a:r>
                        <a:rPr lang="en-US" sz="1100" b="0" i="0" u="none" strike="noStrike" noProof="0">
                          <a:latin typeface="Arial"/>
                        </a:rPr>
                        <a:t> Spread</a:t>
                      </a:r>
                      <a:endParaRPr lang="en-US" sz="1100"/>
                    </a:p>
                  </a:txBody>
                  <a:tcPr/>
                </a:tc>
                <a:tc>
                  <a:txBody>
                    <a:bodyPr/>
                    <a:lstStyle/>
                    <a:p>
                      <a:pPr lvl="0" algn="ctr">
                        <a:buNone/>
                      </a:pPr>
                      <a:r>
                        <a:rPr lang="en-US" sz="1100" b="0" i="0" u="none" strike="noStrike" noProof="0">
                          <a:latin typeface="Arial"/>
                        </a:rPr>
                        <a:t>DXY Index</a:t>
                      </a:r>
                    </a:p>
                  </a:txBody>
                  <a:tcPr/>
                </a:tc>
                <a:extLst>
                  <a:ext uri="{0D108BD9-81ED-4DB2-BD59-A6C34878D82A}">
                    <a16:rowId xmlns:a16="http://schemas.microsoft.com/office/drawing/2014/main" val="2163525929"/>
                  </a:ext>
                </a:extLst>
              </a:tr>
              <a:tr h="314629">
                <a:tc>
                  <a:txBody>
                    <a:bodyPr/>
                    <a:lstStyle/>
                    <a:p>
                      <a:pPr algn="ctr"/>
                      <a:r>
                        <a:rPr lang="en-US" sz="1100"/>
                        <a:t>FTSE100 INDEX</a:t>
                      </a:r>
                    </a:p>
                  </a:txBody>
                  <a:tcPr/>
                </a:tc>
                <a:tc>
                  <a:txBody>
                    <a:bodyPr/>
                    <a:lstStyle/>
                    <a:p>
                      <a:pPr lvl="0" algn="ctr">
                        <a:buNone/>
                      </a:pPr>
                      <a:r>
                        <a:rPr lang="en-US" sz="1100" b="0" i="0" u="none" strike="noStrike" noProof="0">
                          <a:latin typeface="Arial"/>
                        </a:rPr>
                        <a:t>High Yield Bond Index</a:t>
                      </a:r>
                      <a:endParaRPr lang="en-US" sz="1100"/>
                    </a:p>
                  </a:txBody>
                  <a:tcPr/>
                </a:tc>
                <a:tc>
                  <a:txBody>
                    <a:bodyPr/>
                    <a:lstStyle/>
                    <a:p>
                      <a:pPr lvl="0" algn="ctr">
                        <a:buNone/>
                      </a:pPr>
                      <a:r>
                        <a:rPr lang="en-US" sz="1100" b="0" i="0" u="none" strike="noStrike" noProof="0">
                          <a:latin typeface="Arial"/>
                        </a:rPr>
                        <a:t>Gold/Silver Spot</a:t>
                      </a:r>
                      <a:endParaRPr lang="en-US" sz="1100"/>
                    </a:p>
                  </a:txBody>
                  <a:tcPr/>
                </a:tc>
                <a:extLst>
                  <a:ext uri="{0D108BD9-81ED-4DB2-BD59-A6C34878D82A}">
                    <a16:rowId xmlns:a16="http://schemas.microsoft.com/office/drawing/2014/main" val="166273491"/>
                  </a:ext>
                </a:extLst>
              </a:tr>
              <a:tr h="425675">
                <a:tc>
                  <a:txBody>
                    <a:bodyPr/>
                    <a:lstStyle/>
                    <a:p>
                      <a:pPr algn="ctr"/>
                      <a:r>
                        <a:rPr lang="en-US" sz="1100"/>
                        <a:t>Correlation of DJIA and its components</a:t>
                      </a:r>
                    </a:p>
                  </a:txBody>
                  <a:tcPr/>
                </a:tc>
                <a:tc>
                  <a:txBody>
                    <a:bodyPr/>
                    <a:lstStyle/>
                    <a:p>
                      <a:pPr algn="ctr"/>
                      <a:endParaRPr lang="en-US" sz="1100"/>
                    </a:p>
                  </a:txBody>
                  <a:tcPr/>
                </a:tc>
                <a:tc>
                  <a:txBody>
                    <a:bodyPr/>
                    <a:lstStyle/>
                    <a:p>
                      <a:pPr algn="ctr"/>
                      <a:endParaRPr lang="en-US" sz="1100"/>
                    </a:p>
                  </a:txBody>
                  <a:tcPr/>
                </a:tc>
                <a:extLst>
                  <a:ext uri="{0D108BD9-81ED-4DB2-BD59-A6C34878D82A}">
                    <a16:rowId xmlns:a16="http://schemas.microsoft.com/office/drawing/2014/main" val="2358065405"/>
                  </a:ext>
                </a:extLst>
              </a:tr>
              <a:tr h="425675">
                <a:tc>
                  <a:txBody>
                    <a:bodyPr/>
                    <a:lstStyle/>
                    <a:p>
                      <a:pPr lvl="0" algn="ctr">
                        <a:buNone/>
                      </a:pPr>
                      <a:r>
                        <a:rPr lang="en-US" sz="1100" b="0" i="0" u="none" strike="noStrike" noProof="0">
                          <a:latin typeface="Arial"/>
                        </a:rPr>
                        <a:t>NYSE New Highs Minus New Lows Index</a:t>
                      </a:r>
                      <a:endParaRPr lang="en-US" sz="1100"/>
                    </a:p>
                  </a:txBody>
                  <a:tcPr/>
                </a:tc>
                <a:tc>
                  <a:txBody>
                    <a:bodyPr/>
                    <a:lstStyle/>
                    <a:p>
                      <a:pPr algn="ctr"/>
                      <a:endParaRPr lang="en-US" sz="1100"/>
                    </a:p>
                  </a:txBody>
                  <a:tcPr/>
                </a:tc>
                <a:tc>
                  <a:txBody>
                    <a:bodyPr/>
                    <a:lstStyle/>
                    <a:p>
                      <a:pPr algn="ctr"/>
                      <a:endParaRPr lang="en-US" sz="1100"/>
                    </a:p>
                  </a:txBody>
                  <a:tcPr/>
                </a:tc>
                <a:extLst>
                  <a:ext uri="{0D108BD9-81ED-4DB2-BD59-A6C34878D82A}">
                    <a16:rowId xmlns:a16="http://schemas.microsoft.com/office/drawing/2014/main" val="368782045"/>
                  </a:ext>
                </a:extLst>
              </a:tr>
              <a:tr h="314629">
                <a:tc>
                  <a:txBody>
                    <a:bodyPr/>
                    <a:lstStyle/>
                    <a:p>
                      <a:pPr algn="ctr"/>
                      <a:r>
                        <a:rPr lang="en-US" sz="1100"/>
                        <a:t>VIX Index</a:t>
                      </a:r>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247150748"/>
                  </a:ext>
                </a:extLst>
              </a:tr>
            </a:tbl>
          </a:graphicData>
        </a:graphic>
      </p:graphicFrame>
    </p:spTree>
    <p:extLst>
      <p:ext uri="{BB962C8B-B14F-4D97-AF65-F5344CB8AC3E}">
        <p14:creationId xmlns:p14="http://schemas.microsoft.com/office/powerpoint/2010/main" val="48920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4D2276-27AB-4D72-A3D3-E6F1C4C265B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088FEAA-95CF-4B9B-97E1-EEAA528160EC}"/>
              </a:ext>
            </a:extLst>
          </p:cNvPr>
          <p:cNvSpPr>
            <a:spLocks noGrp="1"/>
          </p:cNvSpPr>
          <p:nvPr>
            <p:ph type="title"/>
          </p:nvPr>
        </p:nvSpPr>
        <p:spPr>
          <a:xfrm>
            <a:off x="713225" y="530584"/>
            <a:ext cx="6790784" cy="528600"/>
          </a:xfrm>
        </p:spPr>
        <p:txBody>
          <a:bodyPr/>
          <a:lstStyle/>
          <a:p>
            <a:r>
              <a:rPr lang="en-US" sz="2800"/>
              <a:t>Cumulative Returns Test set</a:t>
            </a:r>
          </a:p>
        </p:txBody>
      </p:sp>
      <p:sp>
        <p:nvSpPr>
          <p:cNvPr id="5" name="TextBox 4">
            <a:extLst>
              <a:ext uri="{FF2B5EF4-FFF2-40B4-BE49-F238E27FC236}">
                <a16:creationId xmlns:a16="http://schemas.microsoft.com/office/drawing/2014/main" id="{677D3A6A-F76B-4A49-BCD2-6F711385DB73}"/>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7" name="Picture 6">
            <a:extLst>
              <a:ext uri="{FF2B5EF4-FFF2-40B4-BE49-F238E27FC236}">
                <a16:creationId xmlns:a16="http://schemas.microsoft.com/office/drawing/2014/main" id="{AA8D396E-1932-4BD5-936C-88F17D361AEF}"/>
              </a:ext>
            </a:extLst>
          </p:cNvPr>
          <p:cNvPicPr>
            <a:picLocks noChangeAspect="1"/>
          </p:cNvPicPr>
          <p:nvPr/>
        </p:nvPicPr>
        <p:blipFill>
          <a:blip r:embed="rId2"/>
          <a:stretch>
            <a:fillRect/>
          </a:stretch>
        </p:blipFill>
        <p:spPr>
          <a:xfrm>
            <a:off x="318135" y="1198245"/>
            <a:ext cx="6470090" cy="3432786"/>
          </a:xfrm>
          <a:prstGeom prst="rect">
            <a:avLst/>
          </a:prstGeom>
        </p:spPr>
      </p:pic>
    </p:spTree>
    <p:extLst>
      <p:ext uri="{BB962C8B-B14F-4D97-AF65-F5344CB8AC3E}">
        <p14:creationId xmlns:p14="http://schemas.microsoft.com/office/powerpoint/2010/main" val="1299233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541EE3-FEC5-4C1B-9850-1BEF617EC7E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59241169-6AE6-4385-922B-ECE67E09F0E1}"/>
              </a:ext>
            </a:extLst>
          </p:cNvPr>
          <p:cNvSpPr>
            <a:spLocks noGrp="1"/>
          </p:cNvSpPr>
          <p:nvPr>
            <p:ph type="title"/>
          </p:nvPr>
        </p:nvSpPr>
        <p:spPr>
          <a:xfrm>
            <a:off x="713225" y="530584"/>
            <a:ext cx="6918619" cy="528600"/>
          </a:xfrm>
        </p:spPr>
        <p:txBody>
          <a:bodyPr/>
          <a:lstStyle/>
          <a:p>
            <a:r>
              <a:rPr lang="en-US" sz="2800"/>
              <a:t>Performance for test set</a:t>
            </a:r>
          </a:p>
        </p:txBody>
      </p:sp>
      <p:pic>
        <p:nvPicPr>
          <p:cNvPr id="9" name="Picture 8">
            <a:extLst>
              <a:ext uri="{FF2B5EF4-FFF2-40B4-BE49-F238E27FC236}">
                <a16:creationId xmlns:a16="http://schemas.microsoft.com/office/drawing/2014/main" id="{BE66B6C7-D0AE-4611-AC6E-EF832A220E4F}"/>
              </a:ext>
            </a:extLst>
          </p:cNvPr>
          <p:cNvPicPr>
            <a:picLocks noChangeAspect="1"/>
          </p:cNvPicPr>
          <p:nvPr/>
        </p:nvPicPr>
        <p:blipFill>
          <a:blip r:embed="rId2"/>
          <a:stretch>
            <a:fillRect/>
          </a:stretch>
        </p:blipFill>
        <p:spPr>
          <a:xfrm>
            <a:off x="766565" y="1491615"/>
            <a:ext cx="5838825" cy="1504950"/>
          </a:xfrm>
          <a:prstGeom prst="rect">
            <a:avLst/>
          </a:prstGeom>
        </p:spPr>
      </p:pic>
      <p:pic>
        <p:nvPicPr>
          <p:cNvPr id="11" name="Picture 10">
            <a:extLst>
              <a:ext uri="{FF2B5EF4-FFF2-40B4-BE49-F238E27FC236}">
                <a16:creationId xmlns:a16="http://schemas.microsoft.com/office/drawing/2014/main" id="{594FE2E4-3431-4353-A772-4529561D25F7}"/>
              </a:ext>
            </a:extLst>
          </p:cNvPr>
          <p:cNvPicPr>
            <a:picLocks noChangeAspect="1"/>
          </p:cNvPicPr>
          <p:nvPr/>
        </p:nvPicPr>
        <p:blipFill>
          <a:blip r:embed="rId3"/>
          <a:stretch>
            <a:fillRect/>
          </a:stretch>
        </p:blipFill>
        <p:spPr>
          <a:xfrm>
            <a:off x="857250" y="2996565"/>
            <a:ext cx="5143500" cy="1628775"/>
          </a:xfrm>
          <a:prstGeom prst="rect">
            <a:avLst/>
          </a:prstGeom>
        </p:spPr>
      </p:pic>
    </p:spTree>
    <p:extLst>
      <p:ext uri="{BB962C8B-B14F-4D97-AF65-F5344CB8AC3E}">
        <p14:creationId xmlns:p14="http://schemas.microsoft.com/office/powerpoint/2010/main" val="2164896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247510-8A25-42E1-A586-B115FA75061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71E8966-A9F9-46BF-98E2-4A302C116CB9}"/>
              </a:ext>
            </a:extLst>
          </p:cNvPr>
          <p:cNvSpPr>
            <a:spLocks noGrp="1"/>
          </p:cNvSpPr>
          <p:nvPr>
            <p:ph type="title"/>
          </p:nvPr>
        </p:nvSpPr>
        <p:spPr>
          <a:xfrm>
            <a:off x="713225" y="530584"/>
            <a:ext cx="7317165" cy="528600"/>
          </a:xfrm>
        </p:spPr>
        <p:txBody>
          <a:bodyPr/>
          <a:lstStyle/>
          <a:p>
            <a:r>
              <a:rPr lang="en-US" sz="2800"/>
              <a:t>Max Drawdown for test set</a:t>
            </a:r>
          </a:p>
        </p:txBody>
      </p:sp>
      <p:pic>
        <p:nvPicPr>
          <p:cNvPr id="6" name="Picture 5">
            <a:extLst>
              <a:ext uri="{FF2B5EF4-FFF2-40B4-BE49-F238E27FC236}">
                <a16:creationId xmlns:a16="http://schemas.microsoft.com/office/drawing/2014/main" id="{40CEEC2A-D9E3-4A55-ADFE-55CFCD5028F0}"/>
              </a:ext>
            </a:extLst>
          </p:cNvPr>
          <p:cNvPicPr>
            <a:picLocks noChangeAspect="1"/>
          </p:cNvPicPr>
          <p:nvPr/>
        </p:nvPicPr>
        <p:blipFill>
          <a:blip r:embed="rId2"/>
          <a:stretch>
            <a:fillRect/>
          </a:stretch>
        </p:blipFill>
        <p:spPr>
          <a:xfrm>
            <a:off x="83820" y="1238872"/>
            <a:ext cx="7627620" cy="3141785"/>
          </a:xfrm>
          <a:prstGeom prst="rect">
            <a:avLst/>
          </a:prstGeom>
        </p:spPr>
      </p:pic>
    </p:spTree>
    <p:extLst>
      <p:ext uri="{BB962C8B-B14F-4D97-AF65-F5344CB8AC3E}">
        <p14:creationId xmlns:p14="http://schemas.microsoft.com/office/powerpoint/2010/main" val="1449746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6"/>
        <p:cNvGrpSpPr/>
        <p:nvPr/>
      </p:nvGrpSpPr>
      <p:grpSpPr>
        <a:xfrm>
          <a:off x="0" y="0"/>
          <a:ext cx="0" cy="0"/>
          <a:chOff x="0" y="0"/>
          <a:chExt cx="0" cy="0"/>
        </a:xfrm>
      </p:grpSpPr>
      <p:sp>
        <p:nvSpPr>
          <p:cNvPr id="667" name="Google Shape;667;p64"/>
          <p:cNvSpPr txBox="1">
            <a:spLocks noGrp="1"/>
          </p:cNvSpPr>
          <p:nvPr>
            <p:ph type="title"/>
          </p:nvPr>
        </p:nvSpPr>
        <p:spPr>
          <a:xfrm>
            <a:off x="713250" y="2164545"/>
            <a:ext cx="7717500" cy="12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thank you</a:t>
            </a:r>
            <a:endParaRPr sz="5000"/>
          </a:p>
        </p:txBody>
      </p:sp>
      <p:sp>
        <p:nvSpPr>
          <p:cNvPr id="669" name="Google Shape;669;p64"/>
          <p:cNvSpPr txBox="1">
            <a:spLocks noGrp="1"/>
          </p:cNvSpPr>
          <p:nvPr>
            <p:ph type="subTitle" idx="2"/>
          </p:nvPr>
        </p:nvSpPr>
        <p:spPr>
          <a:xfrm>
            <a:off x="3068250" y="3031545"/>
            <a:ext cx="3007500" cy="429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accent5"/>
                </a:solidFill>
              </a:rPr>
              <a:t>Do you have any questions?</a:t>
            </a:r>
            <a:endParaRPr>
              <a:solidFill>
                <a:schemeClr val="accent5"/>
              </a:solidFill>
            </a:endParaRPr>
          </a:p>
          <a:p>
            <a:pPr marL="0" lvl="0" indent="0" algn="ctr" rtl="0">
              <a:spcBef>
                <a:spcPts val="1600"/>
              </a:spcBef>
              <a:spcAft>
                <a:spcPts val="1600"/>
              </a:spcAft>
              <a:buNone/>
            </a:pPr>
            <a:endParaRPr>
              <a:solidFill>
                <a:schemeClr val="accent5"/>
              </a:solidFill>
            </a:endParaRPr>
          </a:p>
        </p:txBody>
      </p:sp>
      <p:sp>
        <p:nvSpPr>
          <p:cNvPr id="3" name="부제목 2">
            <a:extLst>
              <a:ext uri="{FF2B5EF4-FFF2-40B4-BE49-F238E27FC236}">
                <a16:creationId xmlns:a16="http://schemas.microsoft.com/office/drawing/2014/main" id="{BAE13F72-0D0F-3142-807D-52BBD2AF27FE}"/>
              </a:ext>
            </a:extLst>
          </p:cNvPr>
          <p:cNvSpPr>
            <a:spLocks noGrp="1"/>
          </p:cNvSpPr>
          <p:nvPr>
            <p:ph type="subTitle" idx="2"/>
          </p:nvPr>
        </p:nvSpPr>
        <p:spPr>
          <a:xfrm>
            <a:off x="2727270" y="3438639"/>
            <a:ext cx="3784848" cy="429600"/>
          </a:xfrm>
          <a:solidFill>
            <a:srgbClr val="383838"/>
          </a:solidFill>
          <a:ln>
            <a:solidFill>
              <a:srgbClr val="383838"/>
            </a:solidFill>
          </a:ln>
        </p:spPr>
        <p:txBody>
          <a:bodyPr/>
          <a:lstStyle/>
          <a:p>
            <a:endParaRPr lang="ko-Kore-SG" altLang="en-US">
              <a:solidFill>
                <a:srgbClr val="38383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901218" y="485465"/>
            <a:ext cx="5768100" cy="528600"/>
          </a:xfrm>
          <a:prstGeom prst="rect">
            <a:avLst/>
          </a:prstGeom>
        </p:spPr>
        <p:txBody>
          <a:bodyPr spcFirstLastPara="1" wrap="square" lIns="91425" tIns="91425" rIns="91425" bIns="91425" anchor="t" anchorCtr="0">
            <a:noAutofit/>
          </a:bodyPr>
          <a:lstStyle/>
          <a:p>
            <a:r>
              <a:rPr lang="en" sz="2800"/>
              <a:t>General Methodology</a:t>
            </a:r>
            <a:endParaRPr lang="en-US" sz="2800" b="1"/>
          </a:p>
        </p:txBody>
      </p:sp>
      <p:sp>
        <p:nvSpPr>
          <p:cNvPr id="3" name="텍스트 개체 틀 2">
            <a:extLst>
              <a:ext uri="{FF2B5EF4-FFF2-40B4-BE49-F238E27FC236}">
                <a16:creationId xmlns:a16="http://schemas.microsoft.com/office/drawing/2014/main" id="{8F859F22-5B7B-4C44-AFF6-670A566E4377}"/>
              </a:ext>
            </a:extLst>
          </p:cNvPr>
          <p:cNvSpPr>
            <a:spLocks noGrp="1"/>
          </p:cNvSpPr>
          <p:nvPr>
            <p:ph type="body" idx="1"/>
          </p:nvPr>
        </p:nvSpPr>
        <p:spPr/>
        <p:txBody>
          <a:bodyPr/>
          <a:lstStyle/>
          <a:p>
            <a:r>
              <a:rPr lang="en-US" altLang="en-US"/>
              <a:t>Form a 3x leveraged long only Risk Parity Portfolio using a equal risk contribution of 4 securities futures</a:t>
            </a:r>
          </a:p>
          <a:p>
            <a:endParaRPr lang="en-US" altLang="en-US"/>
          </a:p>
          <a:p>
            <a:r>
              <a:rPr lang="en-US"/>
              <a:t>['SP1 Index', 'GX1 Index', 'Z1 Index', 'NK1 Index']</a:t>
            </a:r>
          </a:p>
          <a:p>
            <a:endParaRPr lang="en-US"/>
          </a:p>
          <a:p>
            <a:r>
              <a:rPr lang="en-US"/>
              <a:t>Use both non machine learning and machine learning methods to create a risk index and threshold during which all trading positions go to zero</a:t>
            </a:r>
          </a:p>
          <a:p>
            <a:endParaRPr lang="en-US"/>
          </a:p>
          <a:p>
            <a:r>
              <a:rPr lang="en-US"/>
              <a:t>Compare results of risk parity portfolio with risk indicators vs without</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948872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168965-C26D-4FC5-B005-9A44966B266C}"/>
              </a:ext>
            </a:extLst>
          </p:cNvPr>
          <p:cNvSpPr>
            <a:spLocks noGrp="1"/>
          </p:cNvSpPr>
          <p:nvPr>
            <p:ph type="body" idx="1"/>
          </p:nvPr>
        </p:nvSpPr>
        <p:spPr/>
        <p:txBody>
          <a:bodyPr/>
          <a:lstStyle/>
          <a:p>
            <a:r>
              <a:rPr lang="en-SG"/>
              <a:t>1st time period (~23 Nov 1990 - 30 Jan 2003) , </a:t>
            </a:r>
            <a:r>
              <a:rPr lang="en-US"/>
              <a:t>2nd time period (~</a:t>
            </a:r>
            <a:r>
              <a:rPr lang="en-SG"/>
              <a:t>31 Jan 2003 -30 Nov 2021</a:t>
            </a:r>
            <a:r>
              <a:rPr lang="en-US"/>
              <a:t>) </a:t>
            </a:r>
          </a:p>
          <a:p>
            <a:endParaRPr lang="en-US"/>
          </a:p>
          <a:p>
            <a:r>
              <a:rPr lang="en-SG"/>
              <a:t>260 business day buffer duration after which the portfolio is rebalanced 4 times roughly every 260 or so business days</a:t>
            </a:r>
            <a:endParaRPr lang="en-US"/>
          </a:p>
          <a:p>
            <a:pPr marL="139700" indent="0">
              <a:buNone/>
            </a:pPr>
            <a:endParaRPr lang="en-SG"/>
          </a:p>
          <a:p>
            <a:r>
              <a:rPr lang="en-SG"/>
              <a:t>Above a certain percentage of the maximum risk index value within each period, all trades are stopped</a:t>
            </a:r>
          </a:p>
          <a:p>
            <a:endParaRPr lang="en-SG"/>
          </a:p>
          <a:p>
            <a:r>
              <a:rPr lang="en-SG"/>
              <a:t>For realism and practicality of risk indicators, 20 business day delay or smoothing is applied to prevent constant liquidation</a:t>
            </a:r>
          </a:p>
          <a:p>
            <a:endParaRPr lang="en-US"/>
          </a:p>
          <a:p>
            <a:pPr>
              <a:buFont typeface="Courier New"/>
              <a:buChar char="o"/>
            </a:pPr>
            <a:endParaRPr lang="en-US"/>
          </a:p>
        </p:txBody>
      </p:sp>
      <p:sp>
        <p:nvSpPr>
          <p:cNvPr id="3" name="Title 2">
            <a:extLst>
              <a:ext uri="{FF2B5EF4-FFF2-40B4-BE49-F238E27FC236}">
                <a16:creationId xmlns:a16="http://schemas.microsoft.com/office/drawing/2014/main" id="{BB466D28-D972-4FE8-99F6-5D411ED646B4}"/>
              </a:ext>
            </a:extLst>
          </p:cNvPr>
          <p:cNvSpPr>
            <a:spLocks noGrp="1"/>
          </p:cNvSpPr>
          <p:nvPr>
            <p:ph type="title"/>
          </p:nvPr>
        </p:nvSpPr>
        <p:spPr>
          <a:xfrm>
            <a:off x="713225" y="402748"/>
            <a:ext cx="7531867" cy="528600"/>
          </a:xfrm>
        </p:spPr>
        <p:txBody>
          <a:bodyPr/>
          <a:lstStyle/>
          <a:p>
            <a:r>
              <a:rPr lang="en" sz="2800"/>
              <a:t>Non Machine learning Methodology – general details</a:t>
            </a:r>
            <a:endParaRPr lang="en-US" sz="2800" b="0"/>
          </a:p>
          <a:p>
            <a:endParaRPr lang="en-US" sz="2800"/>
          </a:p>
        </p:txBody>
      </p:sp>
    </p:spTree>
    <p:extLst>
      <p:ext uri="{BB962C8B-B14F-4D97-AF65-F5344CB8AC3E}">
        <p14:creationId xmlns:p14="http://schemas.microsoft.com/office/powerpoint/2010/main" val="2496591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168965-C26D-4FC5-B005-9A44966B266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B466D28-D972-4FE8-99F6-5D411ED646B4}"/>
              </a:ext>
            </a:extLst>
          </p:cNvPr>
          <p:cNvSpPr>
            <a:spLocks noGrp="1"/>
          </p:cNvSpPr>
          <p:nvPr>
            <p:ph type="title"/>
          </p:nvPr>
        </p:nvSpPr>
        <p:spPr>
          <a:xfrm>
            <a:off x="713225" y="402748"/>
            <a:ext cx="7581134" cy="528600"/>
          </a:xfrm>
        </p:spPr>
        <p:txBody>
          <a:bodyPr/>
          <a:lstStyle/>
          <a:p>
            <a:r>
              <a:rPr lang="en" sz="2800"/>
              <a:t>Non Machine learning Methodology – risk index formation</a:t>
            </a:r>
            <a:endParaRPr lang="en-US" sz="2800" b="0"/>
          </a:p>
          <a:p>
            <a:endParaRPr lang="en-US" sz="2800"/>
          </a:p>
        </p:txBody>
      </p:sp>
      <p:pic>
        <p:nvPicPr>
          <p:cNvPr id="4" name="Picture 4" descr="Table&#10;&#10;Description automatically generated">
            <a:extLst>
              <a:ext uri="{FF2B5EF4-FFF2-40B4-BE49-F238E27FC236}">
                <a16:creationId xmlns:a16="http://schemas.microsoft.com/office/drawing/2014/main" id="{2148EE4A-9AE7-431B-8B0B-773F712D1D57}"/>
              </a:ext>
            </a:extLst>
          </p:cNvPr>
          <p:cNvPicPr>
            <a:picLocks noChangeAspect="1"/>
          </p:cNvPicPr>
          <p:nvPr/>
        </p:nvPicPr>
        <p:blipFill>
          <a:blip r:embed="rId3"/>
          <a:stretch>
            <a:fillRect/>
          </a:stretch>
        </p:blipFill>
        <p:spPr>
          <a:xfrm>
            <a:off x="845426" y="1513759"/>
            <a:ext cx="6408683" cy="1248879"/>
          </a:xfrm>
          <a:prstGeom prst="rect">
            <a:avLst/>
          </a:prstGeom>
        </p:spPr>
      </p:pic>
      <p:pic>
        <p:nvPicPr>
          <p:cNvPr id="5" name="Picture 5" descr="Table&#10;&#10;Description automatically generated">
            <a:extLst>
              <a:ext uri="{FF2B5EF4-FFF2-40B4-BE49-F238E27FC236}">
                <a16:creationId xmlns:a16="http://schemas.microsoft.com/office/drawing/2014/main" id="{5F41AF2B-65AC-4F46-B36B-09E6B916B8FA}"/>
              </a:ext>
            </a:extLst>
          </p:cNvPr>
          <p:cNvPicPr>
            <a:picLocks noChangeAspect="1"/>
          </p:cNvPicPr>
          <p:nvPr/>
        </p:nvPicPr>
        <p:blipFill>
          <a:blip r:embed="rId4"/>
          <a:stretch>
            <a:fillRect/>
          </a:stretch>
        </p:blipFill>
        <p:spPr>
          <a:xfrm>
            <a:off x="845426" y="2993449"/>
            <a:ext cx="6507217" cy="1294800"/>
          </a:xfrm>
          <a:prstGeom prst="rect">
            <a:avLst/>
          </a:prstGeom>
        </p:spPr>
      </p:pic>
      <p:sp>
        <p:nvSpPr>
          <p:cNvPr id="6" name="TextBox 5">
            <a:extLst>
              <a:ext uri="{FF2B5EF4-FFF2-40B4-BE49-F238E27FC236}">
                <a16:creationId xmlns:a16="http://schemas.microsoft.com/office/drawing/2014/main" id="{E9BC46E7-BDF3-49A5-AFD4-08D79D387A22}"/>
              </a:ext>
            </a:extLst>
          </p:cNvPr>
          <p:cNvSpPr txBox="1"/>
          <p:nvPr/>
        </p:nvSpPr>
        <p:spPr>
          <a:xfrm>
            <a:off x="4382813" y="291465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Negative </a:t>
            </a:r>
          </a:p>
        </p:txBody>
      </p:sp>
      <p:sp>
        <p:nvSpPr>
          <p:cNvPr id="7" name="TextBox 6">
            <a:extLst>
              <a:ext uri="{FF2B5EF4-FFF2-40B4-BE49-F238E27FC236}">
                <a16:creationId xmlns:a16="http://schemas.microsoft.com/office/drawing/2014/main" id="{6C114770-DC7C-4D1B-A35A-596B5F3FB3E3}"/>
              </a:ext>
            </a:extLst>
          </p:cNvPr>
          <p:cNvSpPr txBox="1"/>
          <p:nvPr/>
        </p:nvSpPr>
        <p:spPr>
          <a:xfrm>
            <a:off x="5752442" y="291465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Negative </a:t>
            </a:r>
          </a:p>
        </p:txBody>
      </p:sp>
      <p:sp>
        <p:nvSpPr>
          <p:cNvPr id="8" name="TextBox 7">
            <a:extLst>
              <a:ext uri="{FF2B5EF4-FFF2-40B4-BE49-F238E27FC236}">
                <a16:creationId xmlns:a16="http://schemas.microsoft.com/office/drawing/2014/main" id="{93719614-BCB5-4E8D-9ADB-CA170CDBE7D5}"/>
              </a:ext>
            </a:extLst>
          </p:cNvPr>
          <p:cNvSpPr txBox="1"/>
          <p:nvPr/>
        </p:nvSpPr>
        <p:spPr>
          <a:xfrm>
            <a:off x="5752442" y="137751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Negative </a:t>
            </a:r>
          </a:p>
        </p:txBody>
      </p:sp>
      <p:sp>
        <p:nvSpPr>
          <p:cNvPr id="9" name="TextBox 8">
            <a:extLst>
              <a:ext uri="{FF2B5EF4-FFF2-40B4-BE49-F238E27FC236}">
                <a16:creationId xmlns:a16="http://schemas.microsoft.com/office/drawing/2014/main" id="{C42F3BEF-660B-4074-A298-042A3B1EC299}"/>
              </a:ext>
            </a:extLst>
          </p:cNvPr>
          <p:cNvSpPr txBox="1"/>
          <p:nvPr/>
        </p:nvSpPr>
        <p:spPr>
          <a:xfrm>
            <a:off x="4382812" y="137751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Negative </a:t>
            </a:r>
          </a:p>
        </p:txBody>
      </p:sp>
      <p:sp>
        <p:nvSpPr>
          <p:cNvPr id="12" name="Arrow: Curved Right 11">
            <a:extLst>
              <a:ext uri="{FF2B5EF4-FFF2-40B4-BE49-F238E27FC236}">
                <a16:creationId xmlns:a16="http://schemas.microsoft.com/office/drawing/2014/main" id="{3F9B4AA7-27B6-4F55-9287-976F435599E5}"/>
              </a:ext>
            </a:extLst>
          </p:cNvPr>
          <p:cNvSpPr/>
          <p:nvPr/>
        </p:nvSpPr>
        <p:spPr>
          <a:xfrm>
            <a:off x="117058" y="2367666"/>
            <a:ext cx="729155" cy="1211974"/>
          </a:xfrm>
          <a:prstGeom prst="curved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28324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168965-C26D-4FC5-B005-9A44966B266C}"/>
              </a:ext>
            </a:extLst>
          </p:cNvPr>
          <p:cNvSpPr>
            <a:spLocks noGrp="1"/>
          </p:cNvSpPr>
          <p:nvPr>
            <p:ph type="body" idx="1"/>
          </p:nvPr>
        </p:nvSpPr>
        <p:spPr/>
        <p:txBody>
          <a:bodyPr/>
          <a:lstStyle/>
          <a:p>
            <a:r>
              <a:rPr lang="en-US"/>
              <a:t>Look for the range of thresholds within each period where portfolio with risk indicators outperforms the one without. </a:t>
            </a:r>
          </a:p>
          <a:p>
            <a:endParaRPr lang="en-US"/>
          </a:p>
          <a:p>
            <a:r>
              <a:rPr lang="en-US"/>
              <a:t>Look for intersection between these ranges of 1st and 2nd periods</a:t>
            </a:r>
          </a:p>
          <a:p>
            <a:endParaRPr lang="en-US"/>
          </a:p>
          <a:p>
            <a:r>
              <a:rPr lang="en-US"/>
              <a:t>The threshold with the best performance in both time periods that allows cumulative returns of portfolio with risk indicator to outperform the one without for 1st and 2nd time periods  while keeping everything constant would be taken as the final threshold. </a:t>
            </a:r>
          </a:p>
          <a:p>
            <a:endParaRPr lang="en-US"/>
          </a:p>
          <a:p>
            <a:endParaRPr lang="en-US"/>
          </a:p>
        </p:txBody>
      </p:sp>
      <p:sp>
        <p:nvSpPr>
          <p:cNvPr id="3" name="Title 2">
            <a:extLst>
              <a:ext uri="{FF2B5EF4-FFF2-40B4-BE49-F238E27FC236}">
                <a16:creationId xmlns:a16="http://schemas.microsoft.com/office/drawing/2014/main" id="{BB466D28-D972-4FE8-99F6-5D411ED646B4}"/>
              </a:ext>
            </a:extLst>
          </p:cNvPr>
          <p:cNvSpPr>
            <a:spLocks noGrp="1"/>
          </p:cNvSpPr>
          <p:nvPr>
            <p:ph type="title"/>
          </p:nvPr>
        </p:nvSpPr>
        <p:spPr>
          <a:xfrm>
            <a:off x="713225" y="402748"/>
            <a:ext cx="7935858" cy="528600"/>
          </a:xfrm>
        </p:spPr>
        <p:txBody>
          <a:bodyPr/>
          <a:lstStyle/>
          <a:p>
            <a:r>
              <a:rPr lang="en" sz="2800"/>
              <a:t>Non Machine learning Methodology – finding threshold value</a:t>
            </a:r>
          </a:p>
          <a:p>
            <a:endParaRPr lang="en-US" sz="2800"/>
          </a:p>
        </p:txBody>
      </p:sp>
    </p:spTree>
    <p:extLst>
      <p:ext uri="{BB962C8B-B14F-4D97-AF65-F5344CB8AC3E}">
        <p14:creationId xmlns:p14="http://schemas.microsoft.com/office/powerpoint/2010/main" val="2896452268"/>
      </p:ext>
    </p:extLst>
  </p:cSld>
  <p:clrMapOvr>
    <a:masterClrMapping/>
  </p:clrMapOvr>
</p:sld>
</file>

<file path=ppt/theme/theme1.xml><?xml version="1.0" encoding="utf-8"?>
<a:theme xmlns:a="http://schemas.openxmlformats.org/drawingml/2006/main"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53</Slides>
  <Notes>28</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Minimalist Grayscale Pitch Deck by Slidesgo</vt:lpstr>
      <vt:lpstr>Risk Indicators in Risk Parity Portfolio</vt:lpstr>
      <vt:lpstr>contents</vt:lpstr>
      <vt:lpstr>Overview</vt:lpstr>
      <vt:lpstr>Data used</vt:lpstr>
      <vt:lpstr>Raw Risk Indicators </vt:lpstr>
      <vt:lpstr>General Methodology</vt:lpstr>
      <vt:lpstr>Non Machine learning Methodology – general details </vt:lpstr>
      <vt:lpstr>Non Machine learning Methodology – risk index formation </vt:lpstr>
      <vt:lpstr>Non Machine learning Methodology – finding threshold value </vt:lpstr>
      <vt:lpstr>Analysis of results</vt:lpstr>
      <vt:lpstr>Linear combination 1 (lC1)</vt:lpstr>
      <vt:lpstr>Risk index of LC1 (1st period)</vt:lpstr>
      <vt:lpstr>trading days for LC1 (1st period) </vt:lpstr>
      <vt:lpstr>Cumulative Returns for LC1 (1st period)</vt:lpstr>
      <vt:lpstr>Performance for lc1 (1st period)</vt:lpstr>
      <vt:lpstr>Max Drawdown for lc1 (1st period)</vt:lpstr>
      <vt:lpstr>Risk index of LC1 (2nd Period) </vt:lpstr>
      <vt:lpstr>trading days for LC1 (2nd half) </vt:lpstr>
      <vt:lpstr>Cumulative Returns for LC1 (2nd Period) </vt:lpstr>
      <vt:lpstr>Performance for lc1 (2nd Period)</vt:lpstr>
      <vt:lpstr>Max Drawdown for lc1 (2nd Period) </vt:lpstr>
      <vt:lpstr>Linear Combination 2 (LC2)</vt:lpstr>
      <vt:lpstr>Risk index of LC2 (1st period) </vt:lpstr>
      <vt:lpstr>trading days for LC2 (1st period) </vt:lpstr>
      <vt:lpstr>Cumulative Returns for LC2 (1st period) </vt:lpstr>
      <vt:lpstr>Performance for lc2 (1st period) </vt:lpstr>
      <vt:lpstr>Max Drawdown for lc2 (1st half) </vt:lpstr>
      <vt:lpstr>Risk index of LC2 (2nd period) </vt:lpstr>
      <vt:lpstr>trading days for LC2 (2nd period) </vt:lpstr>
      <vt:lpstr>Cumulative Returns for LC2 (2nd period) </vt:lpstr>
      <vt:lpstr>Performance for lc2 (2nd period) </vt:lpstr>
      <vt:lpstr>Max Drawdown for lc2 (2nd period) </vt:lpstr>
      <vt:lpstr>PCA results</vt:lpstr>
      <vt:lpstr>Risk index of PCA (1st period) </vt:lpstr>
      <vt:lpstr>trading days for PCA (1st period) </vt:lpstr>
      <vt:lpstr>Cumulative Returns for LC2 (1st period)  </vt:lpstr>
      <vt:lpstr>Performance for PCA (1st period) </vt:lpstr>
      <vt:lpstr>Max Drawdown for PCA (1st period) </vt:lpstr>
      <vt:lpstr>Risk index of PCA (2nd Period) </vt:lpstr>
      <vt:lpstr>trading days for PCA (2nd Period) </vt:lpstr>
      <vt:lpstr>Cumulative Returns for PCA (2nd Period)  </vt:lpstr>
      <vt:lpstr>Performance for PCA (2nd Period) </vt:lpstr>
      <vt:lpstr>Max Drawdown for PCA (2nd Period) </vt:lpstr>
      <vt:lpstr>LC1 VS LC2 VS PCA</vt:lpstr>
      <vt:lpstr>Machine learning Methodology – general details </vt:lpstr>
      <vt:lpstr>Machine LEarning Methodology</vt:lpstr>
      <vt:lpstr>Risk Indicators used for ml</vt:lpstr>
      <vt:lpstr>Evaluate model performance</vt:lpstr>
      <vt:lpstr>trading days Test set </vt:lpstr>
      <vt:lpstr>Cumulative Returns Test set</vt:lpstr>
      <vt:lpstr>Performance for test set</vt:lpstr>
      <vt:lpstr>Max Drawdown for test set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GRAYSCALE PITCH DECK</dc:title>
  <cp:revision>6</cp:revision>
  <dcterms:modified xsi:type="dcterms:W3CDTF">2021-12-20T16:38:23Z</dcterms:modified>
</cp:coreProperties>
</file>